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92" r:id="rId4"/>
    <p:sldId id="286" r:id="rId5"/>
    <p:sldId id="287" r:id="rId6"/>
    <p:sldId id="293" r:id="rId7"/>
    <p:sldId id="290" r:id="rId8"/>
    <p:sldId id="289" r:id="rId9"/>
    <p:sldId id="291" r:id="rId10"/>
    <p:sldId id="294" r:id="rId11"/>
    <p:sldId id="257" r:id="rId12"/>
    <p:sldId id="295" r:id="rId13"/>
    <p:sldId id="296" r:id="rId14"/>
    <p:sldId id="297" r:id="rId15"/>
    <p:sldId id="298" r:id="rId16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2"/>
    <p:restoredTop sz="94651"/>
  </p:normalViewPr>
  <p:slideViewPr>
    <p:cSldViewPr>
      <p:cViewPr varScale="1">
        <p:scale>
          <a:sx n="176" d="100"/>
          <a:sy n="176" d="100"/>
        </p:scale>
        <p:origin x="208" y="14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24864" y="602996"/>
            <a:ext cx="7494270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389563" y="4843585"/>
            <a:ext cx="507368" cy="141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958971" y="4840287"/>
            <a:ext cx="2557967" cy="176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755650" y="0"/>
            <a:ext cx="7777480" cy="304800"/>
          </a:xfrm>
          <a:custGeom>
            <a:avLst/>
            <a:gdLst/>
            <a:ahLst/>
            <a:cxnLst/>
            <a:rect l="l" t="t" r="r" b="b"/>
            <a:pathLst>
              <a:path w="7777480" h="304800">
                <a:moveTo>
                  <a:pt x="0" y="304800"/>
                </a:moveTo>
                <a:lnTo>
                  <a:pt x="7777162" y="304800"/>
                </a:lnTo>
                <a:lnTo>
                  <a:pt x="7777162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E76A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389563" y="4843585"/>
            <a:ext cx="507368" cy="141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958971" y="4840287"/>
            <a:ext cx="2557967" cy="176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755650" y="0"/>
            <a:ext cx="7777480" cy="304800"/>
          </a:xfrm>
          <a:custGeom>
            <a:avLst/>
            <a:gdLst/>
            <a:ahLst/>
            <a:cxnLst/>
            <a:rect l="l" t="t" r="r" b="b"/>
            <a:pathLst>
              <a:path w="7777480" h="304800">
                <a:moveTo>
                  <a:pt x="0" y="304800"/>
                </a:moveTo>
                <a:lnTo>
                  <a:pt x="7777162" y="304800"/>
                </a:lnTo>
                <a:lnTo>
                  <a:pt x="7777162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E76A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389563" y="4843585"/>
            <a:ext cx="507368" cy="1413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958971" y="4840287"/>
            <a:ext cx="2557967" cy="176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4864" y="602996"/>
            <a:ext cx="260794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4387" y="1035811"/>
            <a:ext cx="7505700" cy="1769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548728C-471C-6A46-BED4-BB9973F1C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32698">
            <a:off x="3479482" y="1882442"/>
            <a:ext cx="6084338" cy="3626265"/>
          </a:xfrm>
          <a:prstGeom prst="rect">
            <a:avLst/>
          </a:prstGeom>
          <a:effectLst/>
        </p:spPr>
      </p:pic>
      <p:sp>
        <p:nvSpPr>
          <p:cNvPr id="11" name="object 11"/>
          <p:cNvSpPr/>
          <p:nvPr/>
        </p:nvSpPr>
        <p:spPr>
          <a:xfrm>
            <a:off x="918731" y="4475880"/>
            <a:ext cx="2140954" cy="402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2400" y="4320715"/>
            <a:ext cx="706755" cy="646430"/>
          </a:xfrm>
          <a:custGeom>
            <a:avLst/>
            <a:gdLst/>
            <a:ahLst/>
            <a:cxnLst/>
            <a:rect l="l" t="t" r="r" b="b"/>
            <a:pathLst>
              <a:path w="706755" h="646430">
                <a:moveTo>
                  <a:pt x="706337" y="541952"/>
                </a:moveTo>
                <a:lnTo>
                  <a:pt x="695110" y="541952"/>
                </a:lnTo>
                <a:lnTo>
                  <a:pt x="695088" y="646252"/>
                </a:lnTo>
                <a:lnTo>
                  <a:pt x="706337" y="646252"/>
                </a:lnTo>
                <a:lnTo>
                  <a:pt x="706337" y="541952"/>
                </a:lnTo>
                <a:close/>
              </a:path>
              <a:path w="706755" h="646430">
                <a:moveTo>
                  <a:pt x="515210" y="372563"/>
                </a:moveTo>
                <a:lnTo>
                  <a:pt x="312078" y="372563"/>
                </a:lnTo>
                <a:lnTo>
                  <a:pt x="362733" y="375892"/>
                </a:lnTo>
                <a:lnTo>
                  <a:pt x="412822" y="381353"/>
                </a:lnTo>
                <a:lnTo>
                  <a:pt x="461506" y="389516"/>
                </a:lnTo>
                <a:lnTo>
                  <a:pt x="507946" y="400949"/>
                </a:lnTo>
                <a:lnTo>
                  <a:pt x="551304" y="416222"/>
                </a:lnTo>
                <a:lnTo>
                  <a:pt x="590740" y="435903"/>
                </a:lnTo>
                <a:lnTo>
                  <a:pt x="625416" y="460562"/>
                </a:lnTo>
                <a:lnTo>
                  <a:pt x="632442" y="468201"/>
                </a:lnTo>
                <a:lnTo>
                  <a:pt x="639928" y="475814"/>
                </a:lnTo>
                <a:lnTo>
                  <a:pt x="646577" y="483479"/>
                </a:lnTo>
                <a:lnTo>
                  <a:pt x="651090" y="491271"/>
                </a:lnTo>
                <a:lnTo>
                  <a:pt x="650308" y="501287"/>
                </a:lnTo>
                <a:lnTo>
                  <a:pt x="646401" y="505808"/>
                </a:lnTo>
                <a:lnTo>
                  <a:pt x="637229" y="507529"/>
                </a:lnTo>
                <a:lnTo>
                  <a:pt x="568488" y="514105"/>
                </a:lnTo>
                <a:lnTo>
                  <a:pt x="520830" y="516509"/>
                </a:lnTo>
                <a:lnTo>
                  <a:pt x="473309" y="520161"/>
                </a:lnTo>
                <a:lnTo>
                  <a:pt x="421551" y="528866"/>
                </a:lnTo>
                <a:lnTo>
                  <a:pt x="378815" y="553093"/>
                </a:lnTo>
                <a:lnTo>
                  <a:pt x="372210" y="571670"/>
                </a:lnTo>
                <a:lnTo>
                  <a:pt x="376674" y="578755"/>
                </a:lnTo>
                <a:lnTo>
                  <a:pt x="384872" y="584384"/>
                </a:lnTo>
                <a:lnTo>
                  <a:pt x="395651" y="588095"/>
                </a:lnTo>
                <a:lnTo>
                  <a:pt x="403296" y="588870"/>
                </a:lnTo>
                <a:lnTo>
                  <a:pt x="411414" y="588895"/>
                </a:lnTo>
                <a:lnTo>
                  <a:pt x="419667" y="587745"/>
                </a:lnTo>
                <a:lnTo>
                  <a:pt x="427720" y="584993"/>
                </a:lnTo>
                <a:lnTo>
                  <a:pt x="441657" y="572914"/>
                </a:lnTo>
                <a:lnTo>
                  <a:pt x="434609" y="564073"/>
                </a:lnTo>
                <a:lnTo>
                  <a:pt x="422789" y="555605"/>
                </a:lnTo>
                <a:lnTo>
                  <a:pt x="422413" y="544642"/>
                </a:lnTo>
                <a:lnTo>
                  <a:pt x="429096" y="541112"/>
                </a:lnTo>
                <a:lnTo>
                  <a:pt x="436622" y="538635"/>
                </a:lnTo>
                <a:lnTo>
                  <a:pt x="444521" y="537063"/>
                </a:lnTo>
                <a:lnTo>
                  <a:pt x="452327" y="536252"/>
                </a:lnTo>
                <a:lnTo>
                  <a:pt x="706337" y="536252"/>
                </a:lnTo>
                <a:lnTo>
                  <a:pt x="706337" y="480443"/>
                </a:lnTo>
                <a:lnTo>
                  <a:pt x="667260" y="480443"/>
                </a:lnTo>
                <a:lnTo>
                  <a:pt x="638501" y="450291"/>
                </a:lnTo>
                <a:lnTo>
                  <a:pt x="597745" y="422627"/>
                </a:lnTo>
                <a:lnTo>
                  <a:pt x="549023" y="399717"/>
                </a:lnTo>
                <a:lnTo>
                  <a:pt x="496371" y="383825"/>
                </a:lnTo>
                <a:lnTo>
                  <a:pt x="515210" y="372563"/>
                </a:lnTo>
                <a:close/>
              </a:path>
              <a:path w="706755" h="646430">
                <a:moveTo>
                  <a:pt x="706337" y="536252"/>
                </a:moveTo>
                <a:lnTo>
                  <a:pt x="452327" y="536252"/>
                </a:lnTo>
                <a:lnTo>
                  <a:pt x="505641" y="538725"/>
                </a:lnTo>
                <a:lnTo>
                  <a:pt x="604719" y="548799"/>
                </a:lnTo>
                <a:lnTo>
                  <a:pt x="650897" y="549273"/>
                </a:lnTo>
                <a:lnTo>
                  <a:pt x="695110" y="541952"/>
                </a:lnTo>
                <a:lnTo>
                  <a:pt x="706337" y="541952"/>
                </a:lnTo>
                <a:lnTo>
                  <a:pt x="706337" y="536252"/>
                </a:lnTo>
                <a:close/>
              </a:path>
              <a:path w="706755" h="646430">
                <a:moveTo>
                  <a:pt x="319914" y="331540"/>
                </a:moveTo>
                <a:lnTo>
                  <a:pt x="93766" y="331540"/>
                </a:lnTo>
                <a:lnTo>
                  <a:pt x="110793" y="333110"/>
                </a:lnTo>
                <a:lnTo>
                  <a:pt x="126787" y="336063"/>
                </a:lnTo>
                <a:lnTo>
                  <a:pt x="179719" y="352966"/>
                </a:lnTo>
                <a:lnTo>
                  <a:pt x="228033" y="375315"/>
                </a:lnTo>
                <a:lnTo>
                  <a:pt x="271343" y="401710"/>
                </a:lnTo>
                <a:lnTo>
                  <a:pt x="309260" y="430749"/>
                </a:lnTo>
                <a:lnTo>
                  <a:pt x="341399" y="461032"/>
                </a:lnTo>
                <a:lnTo>
                  <a:pt x="367370" y="491158"/>
                </a:lnTo>
                <a:lnTo>
                  <a:pt x="369139" y="491158"/>
                </a:lnTo>
                <a:lnTo>
                  <a:pt x="541457" y="480443"/>
                </a:lnTo>
                <a:lnTo>
                  <a:pt x="543022" y="479485"/>
                </a:lnTo>
                <a:lnTo>
                  <a:pt x="533850" y="468040"/>
                </a:lnTo>
                <a:lnTo>
                  <a:pt x="510940" y="468040"/>
                </a:lnTo>
                <a:lnTo>
                  <a:pt x="488195" y="466718"/>
                </a:lnTo>
                <a:lnTo>
                  <a:pt x="466470" y="462524"/>
                </a:lnTo>
                <a:lnTo>
                  <a:pt x="447224" y="454658"/>
                </a:lnTo>
                <a:lnTo>
                  <a:pt x="414309" y="434092"/>
                </a:lnTo>
                <a:lnTo>
                  <a:pt x="381981" y="413303"/>
                </a:lnTo>
                <a:lnTo>
                  <a:pt x="348522" y="392925"/>
                </a:lnTo>
                <a:lnTo>
                  <a:pt x="312214" y="373589"/>
                </a:lnTo>
                <a:lnTo>
                  <a:pt x="312078" y="372563"/>
                </a:lnTo>
                <a:lnTo>
                  <a:pt x="515210" y="372563"/>
                </a:lnTo>
                <a:lnTo>
                  <a:pt x="546444" y="353891"/>
                </a:lnTo>
                <a:lnTo>
                  <a:pt x="319440" y="353891"/>
                </a:lnTo>
                <a:lnTo>
                  <a:pt x="271230" y="349262"/>
                </a:lnTo>
                <a:lnTo>
                  <a:pt x="226055" y="342013"/>
                </a:lnTo>
                <a:lnTo>
                  <a:pt x="225941" y="340988"/>
                </a:lnTo>
                <a:lnTo>
                  <a:pt x="262375" y="339260"/>
                </a:lnTo>
                <a:lnTo>
                  <a:pt x="297532" y="336023"/>
                </a:lnTo>
                <a:lnTo>
                  <a:pt x="319914" y="331540"/>
                </a:lnTo>
                <a:close/>
              </a:path>
              <a:path w="706755" h="646430">
                <a:moveTo>
                  <a:pt x="595919" y="339939"/>
                </a:moveTo>
                <a:lnTo>
                  <a:pt x="569784" y="339939"/>
                </a:lnTo>
                <a:lnTo>
                  <a:pt x="592625" y="362657"/>
                </a:lnTo>
                <a:lnTo>
                  <a:pt x="622102" y="384774"/>
                </a:lnTo>
                <a:lnTo>
                  <a:pt x="656746" y="404895"/>
                </a:lnTo>
                <a:lnTo>
                  <a:pt x="695088" y="421624"/>
                </a:lnTo>
                <a:lnTo>
                  <a:pt x="695088" y="461634"/>
                </a:lnTo>
                <a:lnTo>
                  <a:pt x="667260" y="480443"/>
                </a:lnTo>
                <a:lnTo>
                  <a:pt x="706337" y="480443"/>
                </a:lnTo>
                <a:lnTo>
                  <a:pt x="706337" y="406281"/>
                </a:lnTo>
                <a:lnTo>
                  <a:pt x="695088" y="406281"/>
                </a:lnTo>
                <a:lnTo>
                  <a:pt x="661724" y="390128"/>
                </a:lnTo>
                <a:lnTo>
                  <a:pt x="631866" y="371337"/>
                </a:lnTo>
                <a:lnTo>
                  <a:pt x="606613" y="351119"/>
                </a:lnTo>
                <a:lnTo>
                  <a:pt x="595919" y="339939"/>
                </a:lnTo>
                <a:close/>
              </a:path>
              <a:path w="706755" h="646430">
                <a:moveTo>
                  <a:pt x="533247" y="467288"/>
                </a:moveTo>
                <a:lnTo>
                  <a:pt x="510940" y="468040"/>
                </a:lnTo>
                <a:lnTo>
                  <a:pt x="533850" y="468040"/>
                </a:lnTo>
                <a:lnTo>
                  <a:pt x="533247" y="467288"/>
                </a:lnTo>
                <a:close/>
              </a:path>
              <a:path w="706755" h="646430">
                <a:moveTo>
                  <a:pt x="706337" y="321951"/>
                </a:moveTo>
                <a:lnTo>
                  <a:pt x="599947" y="321951"/>
                </a:lnTo>
                <a:lnTo>
                  <a:pt x="695110" y="331618"/>
                </a:lnTo>
                <a:lnTo>
                  <a:pt x="695088" y="406281"/>
                </a:lnTo>
                <a:lnTo>
                  <a:pt x="706337" y="406281"/>
                </a:lnTo>
                <a:lnTo>
                  <a:pt x="706337" y="321951"/>
                </a:lnTo>
                <a:close/>
              </a:path>
              <a:path w="706755" h="646430">
                <a:moveTo>
                  <a:pt x="92816" y="319324"/>
                </a:moveTo>
                <a:lnTo>
                  <a:pt x="49875" y="321559"/>
                </a:lnTo>
                <a:lnTo>
                  <a:pt x="6010" y="337377"/>
                </a:lnTo>
                <a:lnTo>
                  <a:pt x="0" y="350956"/>
                </a:lnTo>
                <a:lnTo>
                  <a:pt x="2390" y="358792"/>
                </a:lnTo>
                <a:lnTo>
                  <a:pt x="4908" y="361825"/>
                </a:lnTo>
                <a:lnTo>
                  <a:pt x="9308" y="365495"/>
                </a:lnTo>
                <a:lnTo>
                  <a:pt x="15113" y="366909"/>
                </a:lnTo>
                <a:lnTo>
                  <a:pt x="37870" y="366475"/>
                </a:lnTo>
                <a:lnTo>
                  <a:pt x="47888" y="357488"/>
                </a:lnTo>
                <a:lnTo>
                  <a:pt x="53420" y="345243"/>
                </a:lnTo>
                <a:lnTo>
                  <a:pt x="62718" y="335037"/>
                </a:lnTo>
                <a:lnTo>
                  <a:pt x="77232" y="331975"/>
                </a:lnTo>
                <a:lnTo>
                  <a:pt x="93766" y="331540"/>
                </a:lnTo>
                <a:lnTo>
                  <a:pt x="319914" y="331540"/>
                </a:lnTo>
                <a:lnTo>
                  <a:pt x="329954" y="329530"/>
                </a:lnTo>
                <a:lnTo>
                  <a:pt x="350686" y="321085"/>
                </a:lnTo>
                <a:lnTo>
                  <a:pt x="184007" y="321085"/>
                </a:lnTo>
                <a:lnTo>
                  <a:pt x="138772" y="320653"/>
                </a:lnTo>
                <a:lnTo>
                  <a:pt x="92816" y="319324"/>
                </a:lnTo>
                <a:close/>
              </a:path>
              <a:path w="706755" h="646430">
                <a:moveTo>
                  <a:pt x="706337" y="181536"/>
                </a:moveTo>
                <a:lnTo>
                  <a:pt x="631081" y="181536"/>
                </a:lnTo>
                <a:lnTo>
                  <a:pt x="662602" y="181560"/>
                </a:lnTo>
                <a:lnTo>
                  <a:pt x="695088" y="184617"/>
                </a:lnTo>
                <a:lnTo>
                  <a:pt x="695020" y="211609"/>
                </a:lnTo>
                <a:lnTo>
                  <a:pt x="670274" y="213748"/>
                </a:lnTo>
                <a:lnTo>
                  <a:pt x="647061" y="218240"/>
                </a:lnTo>
                <a:lnTo>
                  <a:pt x="625732" y="224917"/>
                </a:lnTo>
                <a:lnTo>
                  <a:pt x="606638" y="233610"/>
                </a:lnTo>
                <a:lnTo>
                  <a:pt x="461151" y="319431"/>
                </a:lnTo>
                <a:lnTo>
                  <a:pt x="407467" y="345935"/>
                </a:lnTo>
                <a:lnTo>
                  <a:pt x="366310" y="353562"/>
                </a:lnTo>
                <a:lnTo>
                  <a:pt x="319440" y="353891"/>
                </a:lnTo>
                <a:lnTo>
                  <a:pt x="546444" y="353891"/>
                </a:lnTo>
                <a:lnTo>
                  <a:pt x="569784" y="339939"/>
                </a:lnTo>
                <a:lnTo>
                  <a:pt x="595919" y="339939"/>
                </a:lnTo>
                <a:lnTo>
                  <a:pt x="587066" y="330683"/>
                </a:lnTo>
                <a:lnTo>
                  <a:pt x="599947" y="321951"/>
                </a:lnTo>
                <a:lnTo>
                  <a:pt x="706337" y="321951"/>
                </a:lnTo>
                <a:lnTo>
                  <a:pt x="706337" y="318555"/>
                </a:lnTo>
                <a:lnTo>
                  <a:pt x="695088" y="318555"/>
                </a:lnTo>
                <a:lnTo>
                  <a:pt x="617955" y="311146"/>
                </a:lnTo>
                <a:lnTo>
                  <a:pt x="617864" y="310598"/>
                </a:lnTo>
                <a:lnTo>
                  <a:pt x="617456" y="309868"/>
                </a:lnTo>
                <a:lnTo>
                  <a:pt x="618590" y="309664"/>
                </a:lnTo>
                <a:lnTo>
                  <a:pt x="695088" y="265024"/>
                </a:lnTo>
                <a:lnTo>
                  <a:pt x="706337" y="265024"/>
                </a:lnTo>
                <a:lnTo>
                  <a:pt x="706337" y="181536"/>
                </a:lnTo>
                <a:close/>
              </a:path>
              <a:path w="706755" h="646430">
                <a:moveTo>
                  <a:pt x="437418" y="271177"/>
                </a:moveTo>
                <a:lnTo>
                  <a:pt x="213193" y="271177"/>
                </a:lnTo>
                <a:lnTo>
                  <a:pt x="226067" y="271778"/>
                </a:lnTo>
                <a:lnTo>
                  <a:pt x="238302" y="274030"/>
                </a:lnTo>
                <a:lnTo>
                  <a:pt x="247282" y="278116"/>
                </a:lnTo>
                <a:lnTo>
                  <a:pt x="254968" y="282967"/>
                </a:lnTo>
                <a:lnTo>
                  <a:pt x="260183" y="288553"/>
                </a:lnTo>
                <a:lnTo>
                  <a:pt x="261752" y="294844"/>
                </a:lnTo>
                <a:lnTo>
                  <a:pt x="250561" y="307360"/>
                </a:lnTo>
                <a:lnTo>
                  <a:pt x="231861" y="315206"/>
                </a:lnTo>
                <a:lnTo>
                  <a:pt x="208670" y="319431"/>
                </a:lnTo>
                <a:lnTo>
                  <a:pt x="184007" y="321085"/>
                </a:lnTo>
                <a:lnTo>
                  <a:pt x="350686" y="321085"/>
                </a:lnTo>
                <a:lnTo>
                  <a:pt x="358185" y="318030"/>
                </a:lnTo>
                <a:lnTo>
                  <a:pt x="437418" y="271177"/>
                </a:lnTo>
                <a:close/>
              </a:path>
              <a:path w="706755" h="646430">
                <a:moveTo>
                  <a:pt x="706337" y="265024"/>
                </a:moveTo>
                <a:lnTo>
                  <a:pt x="695088" y="265024"/>
                </a:lnTo>
                <a:lnTo>
                  <a:pt x="695088" y="318555"/>
                </a:lnTo>
                <a:lnTo>
                  <a:pt x="706337" y="318555"/>
                </a:lnTo>
                <a:lnTo>
                  <a:pt x="706337" y="265024"/>
                </a:lnTo>
                <a:close/>
              </a:path>
              <a:path w="706755" h="646430">
                <a:moveTo>
                  <a:pt x="240848" y="249470"/>
                </a:moveTo>
                <a:lnTo>
                  <a:pt x="215994" y="251346"/>
                </a:lnTo>
                <a:lnTo>
                  <a:pt x="193431" y="256915"/>
                </a:lnTo>
                <a:lnTo>
                  <a:pt x="173098" y="264660"/>
                </a:lnTo>
                <a:lnTo>
                  <a:pt x="176795" y="268149"/>
                </a:lnTo>
                <a:lnTo>
                  <a:pt x="183440" y="271887"/>
                </a:lnTo>
                <a:lnTo>
                  <a:pt x="189496" y="273916"/>
                </a:lnTo>
                <a:lnTo>
                  <a:pt x="200671" y="271975"/>
                </a:lnTo>
                <a:lnTo>
                  <a:pt x="213193" y="271177"/>
                </a:lnTo>
                <a:lnTo>
                  <a:pt x="437418" y="271177"/>
                </a:lnTo>
                <a:lnTo>
                  <a:pt x="442539" y="268149"/>
                </a:lnTo>
                <a:lnTo>
                  <a:pt x="312010" y="268149"/>
                </a:lnTo>
                <a:lnTo>
                  <a:pt x="301442" y="263558"/>
                </a:lnTo>
                <a:lnTo>
                  <a:pt x="290714" y="259280"/>
                </a:lnTo>
                <a:lnTo>
                  <a:pt x="279645" y="255600"/>
                </a:lnTo>
                <a:lnTo>
                  <a:pt x="268057" y="252806"/>
                </a:lnTo>
                <a:lnTo>
                  <a:pt x="240848" y="249470"/>
                </a:lnTo>
                <a:close/>
              </a:path>
              <a:path w="706755" h="646430">
                <a:moveTo>
                  <a:pt x="368106" y="180969"/>
                </a:moveTo>
                <a:lnTo>
                  <a:pt x="256785" y="180969"/>
                </a:lnTo>
                <a:lnTo>
                  <a:pt x="274109" y="181005"/>
                </a:lnTo>
                <a:lnTo>
                  <a:pt x="290444" y="183679"/>
                </a:lnTo>
                <a:lnTo>
                  <a:pt x="333356" y="206014"/>
                </a:lnTo>
                <a:lnTo>
                  <a:pt x="347115" y="228449"/>
                </a:lnTo>
                <a:lnTo>
                  <a:pt x="344283" y="239901"/>
                </a:lnTo>
                <a:lnTo>
                  <a:pt x="338532" y="247707"/>
                </a:lnTo>
                <a:lnTo>
                  <a:pt x="331395" y="255239"/>
                </a:lnTo>
                <a:lnTo>
                  <a:pt x="322634" y="262164"/>
                </a:lnTo>
                <a:lnTo>
                  <a:pt x="312010" y="268149"/>
                </a:lnTo>
                <a:lnTo>
                  <a:pt x="442539" y="268149"/>
                </a:lnTo>
                <a:lnTo>
                  <a:pt x="530481" y="216146"/>
                </a:lnTo>
                <a:lnTo>
                  <a:pt x="557283" y="202810"/>
                </a:lnTo>
                <a:lnTo>
                  <a:pt x="404406" y="202810"/>
                </a:lnTo>
                <a:lnTo>
                  <a:pt x="389806" y="192912"/>
                </a:lnTo>
                <a:lnTo>
                  <a:pt x="373426" y="183471"/>
                </a:lnTo>
                <a:lnTo>
                  <a:pt x="368106" y="180969"/>
                </a:lnTo>
                <a:close/>
              </a:path>
              <a:path w="706755" h="646430">
                <a:moveTo>
                  <a:pt x="540970" y="159602"/>
                </a:moveTo>
                <a:lnTo>
                  <a:pt x="501089" y="163397"/>
                </a:lnTo>
                <a:lnTo>
                  <a:pt x="448801" y="178130"/>
                </a:lnTo>
                <a:lnTo>
                  <a:pt x="404406" y="202810"/>
                </a:lnTo>
                <a:lnTo>
                  <a:pt x="557283" y="202810"/>
                </a:lnTo>
                <a:lnTo>
                  <a:pt x="575885" y="193554"/>
                </a:lnTo>
                <a:lnTo>
                  <a:pt x="601763" y="185287"/>
                </a:lnTo>
                <a:lnTo>
                  <a:pt x="631081" y="181536"/>
                </a:lnTo>
                <a:lnTo>
                  <a:pt x="706337" y="181536"/>
                </a:lnTo>
                <a:lnTo>
                  <a:pt x="706337" y="163666"/>
                </a:lnTo>
                <a:lnTo>
                  <a:pt x="695088" y="163666"/>
                </a:lnTo>
                <a:lnTo>
                  <a:pt x="694207" y="163300"/>
                </a:lnTo>
                <a:lnTo>
                  <a:pt x="626505" y="163300"/>
                </a:lnTo>
                <a:lnTo>
                  <a:pt x="583384" y="159799"/>
                </a:lnTo>
                <a:lnTo>
                  <a:pt x="540970" y="159602"/>
                </a:lnTo>
                <a:close/>
              </a:path>
              <a:path w="706755" h="646430">
                <a:moveTo>
                  <a:pt x="279853" y="161972"/>
                </a:moveTo>
                <a:lnTo>
                  <a:pt x="252377" y="165173"/>
                </a:lnTo>
                <a:lnTo>
                  <a:pt x="229048" y="172876"/>
                </a:lnTo>
                <a:lnTo>
                  <a:pt x="238506" y="182952"/>
                </a:lnTo>
                <a:lnTo>
                  <a:pt x="256785" y="180969"/>
                </a:lnTo>
                <a:lnTo>
                  <a:pt x="368106" y="180969"/>
                </a:lnTo>
                <a:lnTo>
                  <a:pt x="355769" y="175168"/>
                </a:lnTo>
                <a:lnTo>
                  <a:pt x="337343" y="168681"/>
                </a:lnTo>
                <a:lnTo>
                  <a:pt x="309001" y="163174"/>
                </a:lnTo>
                <a:lnTo>
                  <a:pt x="279853" y="161972"/>
                </a:lnTo>
                <a:close/>
              </a:path>
              <a:path w="706755" h="646430">
                <a:moveTo>
                  <a:pt x="706337" y="0"/>
                </a:moveTo>
                <a:lnTo>
                  <a:pt x="695088" y="0"/>
                </a:lnTo>
                <a:lnTo>
                  <a:pt x="695088" y="163666"/>
                </a:lnTo>
                <a:lnTo>
                  <a:pt x="706337" y="163666"/>
                </a:lnTo>
                <a:lnTo>
                  <a:pt x="706337" y="0"/>
                </a:lnTo>
                <a:close/>
              </a:path>
              <a:path w="706755" h="646430">
                <a:moveTo>
                  <a:pt x="561177" y="72815"/>
                </a:moveTo>
                <a:lnTo>
                  <a:pt x="456546" y="72815"/>
                </a:lnTo>
                <a:lnTo>
                  <a:pt x="481078" y="79553"/>
                </a:lnTo>
                <a:lnTo>
                  <a:pt x="500028" y="90997"/>
                </a:lnTo>
                <a:lnTo>
                  <a:pt x="551816" y="131424"/>
                </a:lnTo>
                <a:lnTo>
                  <a:pt x="600568" y="153592"/>
                </a:lnTo>
                <a:lnTo>
                  <a:pt x="626369" y="162252"/>
                </a:lnTo>
                <a:lnTo>
                  <a:pt x="626505" y="163300"/>
                </a:lnTo>
                <a:lnTo>
                  <a:pt x="694207" y="163300"/>
                </a:lnTo>
                <a:lnTo>
                  <a:pt x="689599" y="161386"/>
                </a:lnTo>
                <a:lnTo>
                  <a:pt x="684156" y="159219"/>
                </a:lnTo>
                <a:lnTo>
                  <a:pt x="678781" y="156803"/>
                </a:lnTo>
                <a:lnTo>
                  <a:pt x="641222" y="133001"/>
                </a:lnTo>
                <a:lnTo>
                  <a:pt x="612974" y="106608"/>
                </a:lnTo>
                <a:lnTo>
                  <a:pt x="582544" y="81899"/>
                </a:lnTo>
                <a:lnTo>
                  <a:pt x="561177" y="72815"/>
                </a:lnTo>
                <a:close/>
              </a:path>
              <a:path w="706755" h="646430">
                <a:moveTo>
                  <a:pt x="457059" y="56415"/>
                </a:moveTo>
                <a:lnTo>
                  <a:pt x="419094" y="62216"/>
                </a:lnTo>
                <a:lnTo>
                  <a:pt x="386512" y="73089"/>
                </a:lnTo>
                <a:lnTo>
                  <a:pt x="390775" y="77011"/>
                </a:lnTo>
                <a:lnTo>
                  <a:pt x="398123" y="81092"/>
                </a:lnTo>
                <a:lnTo>
                  <a:pt x="404836" y="83531"/>
                </a:lnTo>
                <a:lnTo>
                  <a:pt x="416737" y="79660"/>
                </a:lnTo>
                <a:lnTo>
                  <a:pt x="428837" y="76027"/>
                </a:lnTo>
                <a:lnTo>
                  <a:pt x="441864" y="73467"/>
                </a:lnTo>
                <a:lnTo>
                  <a:pt x="456546" y="72815"/>
                </a:lnTo>
                <a:lnTo>
                  <a:pt x="561177" y="72815"/>
                </a:lnTo>
                <a:lnTo>
                  <a:pt x="538441" y="63149"/>
                </a:lnTo>
                <a:lnTo>
                  <a:pt x="497732" y="56466"/>
                </a:lnTo>
                <a:lnTo>
                  <a:pt x="457059" y="56415"/>
                </a:lnTo>
                <a:close/>
              </a:path>
            </a:pathLst>
          </a:custGeom>
          <a:solidFill>
            <a:srgbClr val="EE7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2308" y="615937"/>
            <a:ext cx="3583539" cy="1117613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lang="en-US" sz="2800" b="1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Visual Studio Code</a:t>
            </a:r>
            <a:endParaRPr sz="2800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lang="en-US" sz="1200" spc="-5" dirty="0" err="1">
                <a:latin typeface="Arial"/>
                <a:cs typeface="Arial"/>
              </a:rPr>
              <a:t>Installatie</a:t>
            </a:r>
            <a:r>
              <a:rPr lang="en-US" sz="1200" spc="-5" dirty="0">
                <a:latin typeface="Arial"/>
                <a:cs typeface="Arial"/>
              </a:rPr>
              <a:t> </a:t>
            </a:r>
            <a:r>
              <a:rPr lang="en-US" sz="1200" spc="-5" dirty="0" err="1">
                <a:latin typeface="Arial"/>
                <a:cs typeface="Arial"/>
              </a:rPr>
              <a:t>en</a:t>
            </a:r>
            <a:r>
              <a:rPr lang="en-US" sz="1200" spc="-5" dirty="0">
                <a:latin typeface="Arial"/>
                <a:cs typeface="Arial"/>
              </a:rPr>
              <a:t> </a:t>
            </a:r>
            <a:r>
              <a:rPr lang="en-US" sz="1200" spc="-5" dirty="0" err="1">
                <a:latin typeface="Arial"/>
                <a:cs typeface="Arial"/>
              </a:rPr>
              <a:t>configuratie</a:t>
            </a:r>
            <a:r>
              <a:rPr lang="en-US" sz="1200" spc="-5" dirty="0">
                <a:latin typeface="Arial"/>
                <a:cs typeface="Arial"/>
              </a:rPr>
              <a:t> van </a:t>
            </a:r>
            <a:r>
              <a:rPr lang="en-US" sz="1200" b="1" spc="-5" dirty="0" err="1">
                <a:latin typeface="Arial"/>
                <a:cs typeface="Arial"/>
              </a:rPr>
              <a:t>VSCode</a:t>
            </a:r>
            <a:r>
              <a:rPr lang="en-US" sz="1200" b="1" spc="-5" dirty="0">
                <a:latin typeface="Arial"/>
                <a:cs typeface="Arial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lang="en-US" sz="1200" spc="-5" dirty="0" err="1">
                <a:latin typeface="Arial"/>
                <a:cs typeface="Arial"/>
              </a:rPr>
              <a:t>Voor</a:t>
            </a:r>
            <a:r>
              <a:rPr lang="en-US" sz="1200" spc="-5" dirty="0">
                <a:latin typeface="Arial"/>
                <a:cs typeface="Arial"/>
              </a:rPr>
              <a:t> het </a:t>
            </a:r>
            <a:r>
              <a:rPr lang="en-US" sz="1200" spc="-5" dirty="0" err="1">
                <a:latin typeface="Arial"/>
                <a:cs typeface="Arial"/>
              </a:rPr>
              <a:t>coderen</a:t>
            </a:r>
            <a:r>
              <a:rPr lang="en-US" sz="1200" spc="-5" dirty="0">
                <a:latin typeface="Arial"/>
                <a:cs typeface="Arial"/>
              </a:rPr>
              <a:t> van HTML, CSS 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lang="en-US" sz="1200" spc="-5" dirty="0" err="1">
                <a:latin typeface="Arial"/>
                <a:cs typeface="Arial"/>
              </a:rPr>
              <a:t>en</a:t>
            </a:r>
            <a:r>
              <a:rPr lang="en-US" sz="1200" spc="-5" dirty="0">
                <a:latin typeface="Arial"/>
                <a:cs typeface="Arial"/>
              </a:rPr>
              <a:t> </a:t>
            </a:r>
            <a:r>
              <a:rPr lang="en-US" sz="1200" spc="-5" dirty="0" err="1">
                <a:latin typeface="Arial"/>
                <a:cs typeface="Arial"/>
              </a:rPr>
              <a:t>Javascript</a:t>
            </a:r>
            <a:r>
              <a:rPr lang="en-US" sz="1200" spc="-5" dirty="0">
                <a:latin typeface="Arial"/>
                <a:cs typeface="Arial"/>
              </a:rPr>
              <a:t>!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5B129F-982C-124F-8483-13D402DB3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87269"/>
            <a:ext cx="762000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12BBE81-7C2D-DD47-B2F7-F5D65577760E}"/>
              </a:ext>
            </a:extLst>
          </p:cNvPr>
          <p:cNvSpPr/>
          <p:nvPr/>
        </p:nvSpPr>
        <p:spPr>
          <a:xfrm>
            <a:off x="5029200" y="849269"/>
            <a:ext cx="3780879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David van den Bor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algn="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Docent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Communicatie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, Media &amp; Design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algn="r"/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Instituut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voor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Communicatie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, Media &amp; IT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algn="r"/>
            <a:r>
              <a:rPr lang="en-US" sz="7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Hanzehogeschool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Groningen</a:t>
            </a:r>
          </a:p>
          <a:p>
            <a:pPr algn="r"/>
            <a:r>
              <a:rPr lang="en-US" sz="700" b="0" i="0" dirty="0" err="1">
                <a:effectLst/>
                <a:latin typeface="Helvetica" pitchFamily="2" charset="0"/>
              </a:rPr>
              <a:t>d.b.p.van.den.bor@pl.hanze.nl</a:t>
            </a:r>
            <a:endParaRPr lang="en-US" sz="700" b="0" i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6B328-8CE2-B345-AF4B-86D1D4A427D0}"/>
              </a:ext>
            </a:extLst>
          </p:cNvPr>
          <p:cNvSpPr/>
          <p:nvPr/>
        </p:nvSpPr>
        <p:spPr>
          <a:xfrm>
            <a:off x="543665" y="2464798"/>
            <a:ext cx="10668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Versie April 2021</a:t>
            </a:r>
            <a:endParaRPr lang="en-US" sz="700" b="0" i="0" dirty="0">
              <a:solidFill>
                <a:schemeClr val="accent6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CB34E3-0180-EF47-812E-C8AA2C5C6C3C}"/>
              </a:ext>
            </a:extLst>
          </p:cNvPr>
          <p:cNvSpPr/>
          <p:nvPr/>
        </p:nvSpPr>
        <p:spPr>
          <a:xfrm>
            <a:off x="457200" y="1797744"/>
            <a:ext cx="11061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Tips</a:t>
            </a:r>
            <a:endParaRPr lang="nl-NL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B353DA-71C0-FF44-B4E3-B250481A0AB5}"/>
              </a:ext>
            </a:extLst>
          </p:cNvPr>
          <p:cNvSpPr/>
          <p:nvPr/>
        </p:nvSpPr>
        <p:spPr>
          <a:xfrm>
            <a:off x="293975" y="2164716"/>
            <a:ext cx="1191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&amp; </a:t>
            </a:r>
            <a:r>
              <a:rPr lang="en-US" b="1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truuks</a:t>
            </a:r>
            <a:r>
              <a:rPr lang="en-US" b="1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!</a:t>
            </a:r>
            <a:endParaRPr lang="nl-NL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D895F7-11EC-D34F-A3B6-DC6A3D28C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488" y="666750"/>
            <a:ext cx="5998758" cy="4038600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16D98004-4D42-FA4D-BF77-0AE52C4AA84D}"/>
              </a:ext>
            </a:extLst>
          </p:cNvPr>
          <p:cNvSpPr txBox="1"/>
          <p:nvPr/>
        </p:nvSpPr>
        <p:spPr>
          <a:xfrm>
            <a:off x="444322" y="1276350"/>
            <a:ext cx="2832278" cy="1366400"/>
          </a:xfrm>
          <a:prstGeom prst="rect">
            <a:avLst/>
          </a:prstGeom>
          <a:noFill/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spcBef>
                <a:spcPts val="1090"/>
              </a:spcBef>
            </a:pP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Nog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iets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wat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code editor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kan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is </a:t>
            </a:r>
            <a:r>
              <a:rPr lang="en-US" sz="1400" b="1" spc="-5" dirty="0" err="1">
                <a:solidFill>
                  <a:srgbClr val="444444"/>
                </a:solidFill>
                <a:latin typeface="Arial"/>
                <a:cs typeface="Arial"/>
              </a:rPr>
              <a:t>meerdere</a:t>
            </a:r>
            <a:r>
              <a:rPr lang="en-US" sz="1400" b="1" spc="-5" dirty="0">
                <a:solidFill>
                  <a:srgbClr val="444444"/>
                </a:solidFill>
                <a:latin typeface="Arial"/>
                <a:cs typeface="Arial"/>
              </a:rPr>
              <a:t> cursors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plaatsen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,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zodat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je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meerdere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dingen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op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meerdere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plekken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tegelijk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kunt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typen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!</a:t>
            </a:r>
          </a:p>
          <a:p>
            <a:pPr marL="12700" marR="5080">
              <a:spcBef>
                <a:spcPts val="1090"/>
              </a:spcBef>
            </a:pP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Probeer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b="1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dat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met Word!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25B413E6-0F59-F349-82B3-AB00AF63E9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322" y="898148"/>
            <a:ext cx="26289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/>
              <a:t>Multiple cursors</a:t>
            </a:r>
            <a:endParaRPr sz="2400" spc="-5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C56847-82F7-444A-8DD0-A31D4C6A0F1B}"/>
              </a:ext>
            </a:extLst>
          </p:cNvPr>
          <p:cNvSpPr/>
          <p:nvPr/>
        </p:nvSpPr>
        <p:spPr>
          <a:xfrm>
            <a:off x="457200" y="-95250"/>
            <a:ext cx="815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48838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8896" y="486642"/>
            <a:ext cx="450890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spc="-5" dirty="0"/>
              <a:t>Vs Code </a:t>
            </a:r>
            <a:r>
              <a:rPr lang="en-US" sz="2000" spc="-5" dirty="0" err="1"/>
              <a:t>uitbreiden</a:t>
            </a:r>
            <a:r>
              <a:rPr lang="en-US" sz="2000" spc="-5" dirty="0"/>
              <a:t> met </a:t>
            </a:r>
            <a:r>
              <a:rPr lang="en-US" sz="2000" spc="-5" dirty="0" err="1"/>
              <a:t>extensies</a:t>
            </a:r>
            <a:r>
              <a:rPr lang="en-US" sz="2000" spc="-5" dirty="0"/>
              <a:t>. </a:t>
            </a:r>
            <a:r>
              <a:rPr lang="en-US" sz="2000" spc="-5" dirty="0" err="1"/>
              <a:t>Maak</a:t>
            </a:r>
            <a:r>
              <a:rPr lang="en-US" sz="2000" spc="-5" dirty="0"/>
              <a:t> het </a:t>
            </a:r>
            <a:r>
              <a:rPr lang="en-US" sz="2000" spc="-5" dirty="0" err="1"/>
              <a:t>leven</a:t>
            </a:r>
            <a:r>
              <a:rPr lang="en-US" sz="2000" spc="-5" dirty="0"/>
              <a:t> </a:t>
            </a:r>
            <a:r>
              <a:rPr lang="en-US" sz="2000" spc="-5" dirty="0" err="1"/>
              <a:t>gemakkelijker</a:t>
            </a:r>
            <a:r>
              <a:rPr lang="en-US" sz="2000" spc="-5" dirty="0"/>
              <a:t>!</a:t>
            </a:r>
            <a:endParaRPr sz="2000"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750334" y="1102080"/>
            <a:ext cx="3288266" cy="2195153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>
              <a:spcBef>
                <a:spcPts val="1155"/>
              </a:spcBef>
            </a:pPr>
            <a:r>
              <a:rPr lang="en-US" sz="1800" b="1" spc="-5" dirty="0" err="1">
                <a:latin typeface="Arial"/>
                <a:cs typeface="Arial"/>
              </a:rPr>
              <a:t>Extensies</a:t>
            </a:r>
            <a:r>
              <a:rPr lang="en-US" sz="1800" b="1" spc="-5" dirty="0">
                <a:latin typeface="Arial"/>
                <a:cs typeface="Arial"/>
              </a:rPr>
              <a:t> </a:t>
            </a:r>
            <a:r>
              <a:rPr lang="en-US" sz="1800" b="1" spc="-5" dirty="0" err="1">
                <a:latin typeface="Arial"/>
                <a:cs typeface="Arial"/>
              </a:rPr>
              <a:t>installeren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ts val="1300"/>
              </a:lnSpc>
              <a:spcBef>
                <a:spcPts val="1090"/>
              </a:spcBef>
            </a:pP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Deze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extensies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zullen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het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werken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met HTML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CSS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behoorlijk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gemakkelijker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maken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!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Installeer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ze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ASAP!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Sommige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dingen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die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deze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extensies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doen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: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automatisch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je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code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formateren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laten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inspringen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, of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je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code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automatisch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checken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op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spelfouten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lang="en-US" sz="1000" spc="-5" dirty="0">
                <a:solidFill>
                  <a:srgbClr val="444444"/>
                </a:solidFill>
                <a:latin typeface="Arial"/>
                <a:cs typeface="Arial"/>
              </a:rPr>
              <a:t> errors, etc..</a:t>
            </a:r>
          </a:p>
          <a:p>
            <a:pPr marL="12700" marR="5080">
              <a:lnSpc>
                <a:spcPts val="1300"/>
              </a:lnSpc>
              <a:spcBef>
                <a:spcPts val="1090"/>
              </a:spcBef>
            </a:pPr>
            <a:r>
              <a:rPr lang="en-US" sz="10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PS: De </a:t>
            </a:r>
            <a:r>
              <a:rPr lang="en-US" sz="1000" b="1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W3C Validation </a:t>
            </a:r>
            <a:r>
              <a:rPr lang="en-US" sz="10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extensie</a:t>
            </a:r>
            <a:r>
              <a:rPr lang="en-US" sz="10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vereist</a:t>
            </a:r>
            <a:r>
              <a:rPr lang="en-US" sz="10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dat</a:t>
            </a:r>
            <a:r>
              <a:rPr lang="en-US" sz="10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je</a:t>
            </a:r>
            <a:r>
              <a:rPr lang="en-US" sz="10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ook</a:t>
            </a:r>
            <a:r>
              <a:rPr lang="en-US" sz="10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de Java Runtime Environment plugin </a:t>
            </a:r>
            <a:r>
              <a:rPr lang="en-US" sz="10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installeerd</a:t>
            </a:r>
            <a:r>
              <a:rPr lang="en-US" sz="10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. </a:t>
            </a:r>
            <a:r>
              <a:rPr lang="en-US" sz="10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Als</a:t>
            </a:r>
            <a:r>
              <a:rPr lang="en-US" sz="10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je</a:t>
            </a:r>
            <a:r>
              <a:rPr lang="en-US" sz="10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dit</a:t>
            </a:r>
            <a:r>
              <a:rPr lang="en-US" sz="10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teveel</a:t>
            </a:r>
            <a:r>
              <a:rPr lang="en-US" sz="10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gedoe</a:t>
            </a:r>
            <a:r>
              <a:rPr lang="en-US" sz="10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vind</a:t>
            </a:r>
            <a:r>
              <a:rPr lang="en-US" sz="10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kun</a:t>
            </a:r>
            <a:r>
              <a:rPr lang="en-US" sz="10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je</a:t>
            </a:r>
            <a:r>
              <a:rPr lang="en-US" sz="10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ook</a:t>
            </a:r>
            <a:r>
              <a:rPr lang="en-US" sz="10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als</a:t>
            </a:r>
            <a:r>
              <a:rPr lang="en-US" sz="10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alternatief</a:t>
            </a:r>
            <a:r>
              <a:rPr lang="en-US" sz="10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gewoon</a:t>
            </a:r>
            <a:r>
              <a:rPr lang="en-US" sz="10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de </a:t>
            </a:r>
            <a:r>
              <a:rPr lang="en-US" sz="1000" b="1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W3C Web Validator </a:t>
            </a:r>
            <a:r>
              <a:rPr lang="en-US" sz="10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extensie</a:t>
            </a:r>
            <a:r>
              <a:rPr lang="en-US" sz="10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installeren</a:t>
            </a:r>
            <a:r>
              <a:rPr lang="en-US" sz="10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.</a:t>
            </a:r>
            <a:endParaRPr sz="1000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D02F2-755F-2648-888F-13780E33B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2584"/>
            <a:ext cx="4572000" cy="960916"/>
          </a:xfrm>
          <a:prstGeom prst="rect">
            <a:avLst/>
          </a:prstGeom>
        </p:spPr>
      </p:pic>
      <p:sp>
        <p:nvSpPr>
          <p:cNvPr id="12" name="Triangle 11">
            <a:extLst>
              <a:ext uri="{FF2B5EF4-FFF2-40B4-BE49-F238E27FC236}">
                <a16:creationId xmlns:a16="http://schemas.microsoft.com/office/drawing/2014/main" id="{2D2B0AF5-7B4D-AA44-A9B1-C49AD2C2B99E}"/>
              </a:ext>
            </a:extLst>
          </p:cNvPr>
          <p:cNvSpPr/>
          <p:nvPr/>
        </p:nvSpPr>
        <p:spPr>
          <a:xfrm rot="10800000">
            <a:off x="914400" y="3333750"/>
            <a:ext cx="677584" cy="338792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8D7F0F-60C8-6647-8D9B-635A7DC05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033" y="459334"/>
            <a:ext cx="3105150" cy="6829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5BD09F-7E31-3843-9E4D-44D0F3637526}"/>
              </a:ext>
            </a:extLst>
          </p:cNvPr>
          <p:cNvSpPr/>
          <p:nvPr/>
        </p:nvSpPr>
        <p:spPr>
          <a:xfrm>
            <a:off x="5105400" y="4663042"/>
            <a:ext cx="3470740" cy="480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EC729B-C2E1-0C45-B7AB-933F6401B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629" y="0"/>
            <a:ext cx="1551108" cy="51435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3E9DFBA-1CFF-7748-823E-0647AD6CD199}"/>
              </a:ext>
            </a:extLst>
          </p:cNvPr>
          <p:cNvSpPr/>
          <p:nvPr/>
        </p:nvSpPr>
        <p:spPr>
          <a:xfrm>
            <a:off x="5070231" y="1233379"/>
            <a:ext cx="3352800" cy="2949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Live Server (by 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Ritwick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Dey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Class autocomplete for HTML</a:t>
            </a: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HTML class Suggestions</a:t>
            </a: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CSSTree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Validator</a:t>
            </a: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Image Preview</a:t>
            </a: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CSS Peek</a:t>
            </a: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Path IntelliSense</a:t>
            </a: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Beautify</a:t>
            </a: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Prettier - Code formatter</a:t>
            </a: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HTML CSS support</a:t>
            </a: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Auto Rename Tag</a:t>
            </a: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AutoFileName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Blank Line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organiser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highlight-matching-tag</a:t>
            </a: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W3C Validation/ </a:t>
            </a:r>
            <a:b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Of: W3C Web Validator</a:t>
            </a: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6FD21B35-7BC2-AE48-B5CA-099F72A38BB4}"/>
              </a:ext>
            </a:extLst>
          </p:cNvPr>
          <p:cNvSpPr/>
          <p:nvPr/>
        </p:nvSpPr>
        <p:spPr>
          <a:xfrm rot="5400000">
            <a:off x="7715627" y="3549423"/>
            <a:ext cx="729294" cy="364647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98D09902-1030-274F-931D-88DCC4B3B13E}"/>
              </a:ext>
            </a:extLst>
          </p:cNvPr>
          <p:cNvSpPr txBox="1"/>
          <p:nvPr/>
        </p:nvSpPr>
        <p:spPr>
          <a:xfrm>
            <a:off x="7239000" y="2952750"/>
            <a:ext cx="973102" cy="309700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>
              <a:spcBef>
                <a:spcPts val="1155"/>
              </a:spcBef>
            </a:pPr>
            <a:r>
              <a:rPr lang="en-US" sz="105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Installeer</a:t>
            </a:r>
            <a:r>
              <a:rPr lang="en-US" sz="105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5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hier</a:t>
            </a:r>
            <a:r>
              <a:rPr lang="en-US" sz="105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05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  <a:sym typeface="Wingdings" pitchFamily="2" charset="2"/>
              </a:rPr>
              <a:t></a:t>
            </a:r>
            <a:endParaRPr sz="1050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0C09C0-956E-294C-AB19-972B8EAD7E2C}"/>
              </a:ext>
            </a:extLst>
          </p:cNvPr>
          <p:cNvSpPr/>
          <p:nvPr/>
        </p:nvSpPr>
        <p:spPr>
          <a:xfrm>
            <a:off x="457200" y="-95250"/>
            <a:ext cx="815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B865C35C-F7E9-744A-A533-B6ED4A7B4D96}"/>
              </a:ext>
            </a:extLst>
          </p:cNvPr>
          <p:cNvSpPr/>
          <p:nvPr/>
        </p:nvSpPr>
        <p:spPr>
          <a:xfrm>
            <a:off x="366966" y="285750"/>
            <a:ext cx="1371600" cy="1220358"/>
          </a:xfrm>
          <a:prstGeom prst="wedgeRectCallout">
            <a:avLst>
              <a:gd name="adj1" fmla="val 45785"/>
              <a:gd name="adj2" fmla="val 6294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Als</a:t>
            </a:r>
            <a:r>
              <a:rPr lang="en-US" sz="1000" dirty="0"/>
              <a:t> </a:t>
            </a:r>
            <a:r>
              <a:rPr lang="en-US" sz="1000" dirty="0" err="1"/>
              <a:t>je</a:t>
            </a:r>
            <a:r>
              <a:rPr lang="en-US" sz="1000" dirty="0"/>
              <a:t> de “Live Server” </a:t>
            </a:r>
            <a:r>
              <a:rPr lang="en-US" sz="1000" dirty="0" err="1"/>
              <a:t>extensie</a:t>
            </a:r>
            <a:r>
              <a:rPr lang="en-US" sz="1000" dirty="0"/>
              <a:t> </a:t>
            </a:r>
            <a:r>
              <a:rPr lang="en-US" sz="1000" dirty="0" err="1"/>
              <a:t>installeerd</a:t>
            </a:r>
            <a:r>
              <a:rPr lang="en-US" sz="1000" dirty="0"/>
              <a:t>, </a:t>
            </a:r>
            <a:r>
              <a:rPr lang="en-US" sz="1000" dirty="0" err="1"/>
              <a:t>dan</a:t>
            </a:r>
            <a:r>
              <a:rPr lang="en-US" sz="1000" dirty="0"/>
              <a:t> </a:t>
            </a:r>
            <a:r>
              <a:rPr lang="en-US" sz="1000" dirty="0" err="1"/>
              <a:t>kun</a:t>
            </a:r>
            <a:r>
              <a:rPr lang="en-US" sz="1000" dirty="0"/>
              <a:t> </a:t>
            </a:r>
            <a:r>
              <a:rPr lang="en-US" sz="1000" dirty="0" err="1"/>
              <a:t>je</a:t>
            </a:r>
            <a:r>
              <a:rPr lang="en-US" sz="1000" dirty="0"/>
              <a:t> met </a:t>
            </a:r>
            <a:br>
              <a:rPr lang="en-US" sz="1000" dirty="0"/>
            </a:br>
            <a:r>
              <a:rPr lang="en-US" sz="1000" dirty="0"/>
              <a:t>VS Code </a:t>
            </a:r>
            <a:r>
              <a:rPr lang="en-US" sz="1000" dirty="0" err="1"/>
              <a:t>en</a:t>
            </a:r>
            <a:r>
              <a:rPr lang="en-US" sz="1000" dirty="0"/>
              <a:t> Google Chrome </a:t>
            </a:r>
            <a:r>
              <a:rPr lang="en-US" sz="1000" dirty="0" err="1"/>
              <a:t>naast</a:t>
            </a:r>
            <a:r>
              <a:rPr lang="en-US" sz="1000" dirty="0"/>
              <a:t> </a:t>
            </a:r>
            <a:r>
              <a:rPr lang="en-US" sz="1000" dirty="0" err="1"/>
              <a:t>elkaar</a:t>
            </a:r>
            <a:r>
              <a:rPr lang="en-US" sz="1000" dirty="0"/>
              <a:t> </a:t>
            </a:r>
            <a:r>
              <a:rPr lang="en-US" sz="1000" dirty="0" err="1"/>
              <a:t>werken</a:t>
            </a:r>
            <a:r>
              <a:rPr lang="en-US" sz="1000" dirty="0"/>
              <a:t>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8E31F1-C9CB-4545-B12D-BF38E94AA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742950"/>
            <a:ext cx="3072703" cy="38799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37F7CA-9F8D-4D49-BFDB-B8F82E51C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905" y="766715"/>
            <a:ext cx="4114800" cy="3610068"/>
          </a:xfrm>
          <a:prstGeom prst="rect">
            <a:avLst/>
          </a:prstGeom>
        </p:spPr>
      </p:pic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2A1F3F41-C39F-714D-8777-86161B8A8BCA}"/>
              </a:ext>
            </a:extLst>
          </p:cNvPr>
          <p:cNvSpPr/>
          <p:nvPr/>
        </p:nvSpPr>
        <p:spPr>
          <a:xfrm>
            <a:off x="3810000" y="4237339"/>
            <a:ext cx="1066800" cy="524966"/>
          </a:xfrm>
          <a:prstGeom prst="wedgeRectCallout">
            <a:avLst>
              <a:gd name="adj1" fmla="val -24694"/>
              <a:gd name="adj2" fmla="val -10561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VSCode</a:t>
            </a:r>
            <a:r>
              <a:rPr lang="en-US" sz="1000" dirty="0"/>
              <a:t> </a:t>
            </a:r>
          </a:p>
          <a:p>
            <a:pPr algn="ctr"/>
            <a:r>
              <a:rPr lang="en-US" sz="1000" dirty="0"/>
              <a:t>HTML </a:t>
            </a:r>
            <a:r>
              <a:rPr lang="en-US" sz="1000" dirty="0" err="1"/>
              <a:t>pagina</a:t>
            </a:r>
            <a:endParaRPr lang="en-US" sz="1000" dirty="0"/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F26DC2ED-4B8C-5240-9223-411365EC4B5C}"/>
              </a:ext>
            </a:extLst>
          </p:cNvPr>
          <p:cNvSpPr/>
          <p:nvPr/>
        </p:nvSpPr>
        <p:spPr>
          <a:xfrm>
            <a:off x="6400800" y="4459952"/>
            <a:ext cx="1777612" cy="604706"/>
          </a:xfrm>
          <a:prstGeom prst="wedgeRectCallout">
            <a:avLst>
              <a:gd name="adj1" fmla="val -24694"/>
              <a:gd name="adj2" fmla="val -10561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 browser </a:t>
            </a:r>
            <a:r>
              <a:rPr lang="en-US" sz="1000" dirty="0" err="1"/>
              <a:t>laadt</a:t>
            </a:r>
            <a:r>
              <a:rPr lang="en-US" sz="1000" dirty="0"/>
              <a:t> </a:t>
            </a:r>
            <a:r>
              <a:rPr lang="en-US" sz="1000" b="1" dirty="0" err="1"/>
              <a:t>automatisch</a:t>
            </a:r>
            <a:r>
              <a:rPr lang="en-US" sz="1000" dirty="0"/>
              <a:t> </a:t>
            </a:r>
            <a:r>
              <a:rPr lang="en-US" sz="1000" dirty="0" err="1"/>
              <a:t>je</a:t>
            </a:r>
            <a:r>
              <a:rPr lang="en-US" sz="1000" dirty="0"/>
              <a:t> </a:t>
            </a:r>
            <a:r>
              <a:rPr lang="en-US" sz="1000" dirty="0" err="1"/>
              <a:t>ook</a:t>
            </a:r>
            <a:r>
              <a:rPr lang="en-US" sz="1000" dirty="0"/>
              <a:t> </a:t>
            </a:r>
            <a:r>
              <a:rPr lang="en-US" sz="1000" dirty="0" err="1"/>
              <a:t>weer</a:t>
            </a:r>
            <a:r>
              <a:rPr lang="en-US" sz="1000" dirty="0"/>
              <a:t> </a:t>
            </a:r>
            <a:r>
              <a:rPr lang="en-US" sz="1000" b="1" dirty="0" err="1"/>
              <a:t>automatisch</a:t>
            </a:r>
            <a:r>
              <a:rPr lang="en-US" sz="1000" dirty="0"/>
              <a:t> </a:t>
            </a:r>
            <a:r>
              <a:rPr lang="en-US" sz="1000" dirty="0" err="1"/>
              <a:t>bewaarde</a:t>
            </a:r>
            <a:r>
              <a:rPr lang="en-US" sz="1000" dirty="0"/>
              <a:t> </a:t>
            </a:r>
            <a:r>
              <a:rPr lang="en-US" sz="1000" dirty="0" err="1"/>
              <a:t>bestanden</a:t>
            </a:r>
            <a:r>
              <a:rPr lang="en-US" sz="1000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A0659-1087-CE4F-B619-969C9CB06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" y="4376783"/>
            <a:ext cx="2813952" cy="785767"/>
          </a:xfrm>
          <a:prstGeom prst="rect">
            <a:avLst/>
          </a:prstGeom>
        </p:spPr>
      </p:pic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CDDFB47E-3748-274B-94F1-68E93938996B}"/>
              </a:ext>
            </a:extLst>
          </p:cNvPr>
          <p:cNvSpPr/>
          <p:nvPr/>
        </p:nvSpPr>
        <p:spPr>
          <a:xfrm>
            <a:off x="152400" y="1791859"/>
            <a:ext cx="1655967" cy="1543049"/>
          </a:xfrm>
          <a:prstGeom prst="wedgeRectCallout">
            <a:avLst>
              <a:gd name="adj1" fmla="val 44018"/>
              <a:gd name="adj2" fmla="val 9555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Je</a:t>
            </a:r>
            <a:r>
              <a:rPr lang="en-US" sz="1000" dirty="0"/>
              <a:t> </a:t>
            </a:r>
            <a:r>
              <a:rPr lang="en-US" sz="1000" dirty="0" err="1"/>
              <a:t>hoeft</a:t>
            </a:r>
            <a:r>
              <a:rPr lang="en-US" sz="1000" dirty="0"/>
              <a:t> nooit </a:t>
            </a:r>
            <a:r>
              <a:rPr lang="en-US" sz="1000" dirty="0" err="1"/>
              <a:t>meer</a:t>
            </a:r>
            <a:r>
              <a:rPr lang="en-US" sz="1000" dirty="0"/>
              <a:t> CTRL+S (save file) of CTRL+R (refresh browser) </a:t>
            </a:r>
            <a:r>
              <a:rPr lang="en-US" sz="1000" dirty="0" err="1"/>
              <a:t>te</a:t>
            </a:r>
            <a:r>
              <a:rPr lang="en-US" sz="1000" dirty="0"/>
              <a:t> </a:t>
            </a:r>
            <a:r>
              <a:rPr lang="en-US" sz="1000" dirty="0" err="1"/>
              <a:t>doen</a:t>
            </a:r>
            <a:r>
              <a:rPr lang="en-US" sz="1000" dirty="0"/>
              <a:t>, </a:t>
            </a:r>
            <a:r>
              <a:rPr lang="en-US" sz="1000" dirty="0" err="1"/>
              <a:t>omdat</a:t>
            </a:r>
            <a:r>
              <a:rPr lang="en-US" sz="1000" dirty="0"/>
              <a:t> </a:t>
            </a:r>
            <a:r>
              <a:rPr lang="en-US" sz="1000" dirty="0" err="1"/>
              <a:t>je</a:t>
            </a:r>
            <a:r>
              <a:rPr lang="en-US" sz="1000" dirty="0"/>
              <a:t> VS Code op “auto-save on </a:t>
            </a:r>
            <a:r>
              <a:rPr lang="en-US" sz="1000" dirty="0" err="1"/>
              <a:t>filechange</a:t>
            </a:r>
            <a:r>
              <a:rPr lang="en-US" sz="1000" dirty="0"/>
              <a:t>” </a:t>
            </a:r>
            <a:r>
              <a:rPr lang="en-US" sz="1000" dirty="0" err="1"/>
              <a:t>hebt</a:t>
            </a:r>
            <a:r>
              <a:rPr lang="en-US" sz="1000" dirty="0"/>
              <a:t> </a:t>
            </a:r>
            <a:r>
              <a:rPr lang="en-US" sz="1000" dirty="0" err="1"/>
              <a:t>ingesteld</a:t>
            </a:r>
            <a:r>
              <a:rPr lang="en-US" sz="1000" dirty="0"/>
              <a:t>, die </a:t>
            </a:r>
            <a:r>
              <a:rPr lang="en-US" sz="1000" dirty="0" err="1"/>
              <a:t>automatisch</a:t>
            </a:r>
            <a:r>
              <a:rPr lang="en-US" sz="1000" dirty="0"/>
              <a:t> </a:t>
            </a:r>
            <a:r>
              <a:rPr lang="en-US" sz="1000" dirty="0" err="1"/>
              <a:t>ook</a:t>
            </a:r>
            <a:r>
              <a:rPr lang="en-US" sz="1000" dirty="0"/>
              <a:t> de “auto refresh” </a:t>
            </a:r>
            <a:r>
              <a:rPr lang="en-US" sz="1000" dirty="0" err="1"/>
              <a:t>functie</a:t>
            </a:r>
            <a:r>
              <a:rPr lang="en-US" sz="1000" dirty="0"/>
              <a:t> van de browser </a:t>
            </a:r>
            <a:r>
              <a:rPr lang="en-US" sz="1000" dirty="0" err="1"/>
              <a:t>activeert</a:t>
            </a:r>
            <a:r>
              <a:rPr lang="en-US" sz="1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15863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8896" y="486642"/>
            <a:ext cx="450890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spc="-5" dirty="0"/>
              <a:t>Doe </a:t>
            </a:r>
            <a:r>
              <a:rPr lang="en-US" sz="2000" spc="-5" dirty="0" err="1"/>
              <a:t>je</a:t>
            </a:r>
            <a:r>
              <a:rPr lang="en-US" sz="2000" spc="-5" dirty="0"/>
              <a:t> </a:t>
            </a:r>
            <a:r>
              <a:rPr lang="en-US" sz="2000" spc="-5" dirty="0" err="1">
                <a:solidFill>
                  <a:schemeClr val="tx1"/>
                </a:solidFill>
              </a:rPr>
              <a:t>Javascript</a:t>
            </a:r>
            <a:r>
              <a:rPr lang="en-US" sz="2000" spc="-5" dirty="0"/>
              <a:t>?</a:t>
            </a:r>
            <a:endParaRPr sz="2000"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743034" y="742950"/>
            <a:ext cx="3594504" cy="1212511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spcBef>
                <a:spcPts val="1090"/>
              </a:spcBef>
            </a:pP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Hier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wat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handige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b="1" spc="-5" dirty="0" err="1">
                <a:solidFill>
                  <a:srgbClr val="444444"/>
                </a:solidFill>
                <a:latin typeface="Arial"/>
                <a:cs typeface="Arial"/>
              </a:rPr>
              <a:t>extensies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om het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werken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met </a:t>
            </a:r>
            <a:b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</a:b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Javascript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makkelijker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te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maken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!</a:t>
            </a:r>
          </a:p>
          <a:p>
            <a:pPr marL="12700" marR="5080">
              <a:spcBef>
                <a:spcPts val="1090"/>
              </a:spcBef>
            </a:pP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De</a:t>
            </a:r>
            <a:r>
              <a:rPr lang="en-US" sz="1200" b="1" spc="-5" dirty="0">
                <a:solidFill>
                  <a:srgbClr val="444444"/>
                </a:solidFill>
                <a:latin typeface="Arial"/>
                <a:cs typeface="Arial"/>
              </a:rPr>
              <a:t> Bracket Pair Colorizer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extensie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bijvoorbeeld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zorgt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ervoor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dat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begin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eind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b="1" spc="-5" dirty="0" err="1">
                <a:solidFill>
                  <a:srgbClr val="444444"/>
                </a:solidFill>
                <a:latin typeface="Arial"/>
                <a:cs typeface="Arial"/>
              </a:rPr>
              <a:t>haakjes</a:t>
            </a:r>
            <a:r>
              <a:rPr lang="en-US" sz="1200" b="1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die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bij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elkaar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horen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ook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dezelfde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kleur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krijgen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!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286312-3EE6-4740-971A-264133389AE1}"/>
              </a:ext>
            </a:extLst>
          </p:cNvPr>
          <p:cNvSpPr/>
          <p:nvPr/>
        </p:nvSpPr>
        <p:spPr>
          <a:xfrm>
            <a:off x="5715000" y="1266688"/>
            <a:ext cx="3352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Bracket Pair Colorizer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ES6 Code Snippets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Booster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and Typescript IntelliSense</a:t>
            </a:r>
          </a:p>
          <a:p>
            <a:endParaRPr lang="en-US" sz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03AA23C1-8582-9F45-89E1-4AF4F52318DE}"/>
              </a:ext>
            </a:extLst>
          </p:cNvPr>
          <p:cNvSpPr/>
          <p:nvPr/>
        </p:nvSpPr>
        <p:spPr>
          <a:xfrm rot="5400000">
            <a:off x="4689538" y="1501121"/>
            <a:ext cx="937732" cy="46886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1C969A-39BE-5A49-92E8-E27D765CA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743" y="3188249"/>
            <a:ext cx="4198257" cy="19552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1B619B-B7F8-AF40-A3B6-F1DA73A71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343150"/>
            <a:ext cx="4528691" cy="28003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7FC3F9-F64F-3447-A54E-9B5C4DA55297}"/>
              </a:ext>
            </a:extLst>
          </p:cNvPr>
          <p:cNvSpPr/>
          <p:nvPr/>
        </p:nvSpPr>
        <p:spPr>
          <a:xfrm>
            <a:off x="457200" y="-95250"/>
            <a:ext cx="815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16856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1028DEFB-4107-6A48-8076-D92BC5D99F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8896" y="486642"/>
            <a:ext cx="428030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spc="-5" dirty="0">
                <a:solidFill>
                  <a:schemeClr val="tx1"/>
                </a:solidFill>
              </a:rPr>
              <a:t>And last but</a:t>
            </a:r>
            <a:r>
              <a:rPr lang="en-US" sz="2000" spc="-5" dirty="0">
                <a:solidFill>
                  <a:schemeClr val="accent6">
                    <a:lumMod val="75000"/>
                  </a:schemeClr>
                </a:solidFill>
              </a:rPr>
              <a:t> but not least </a:t>
            </a:r>
            <a:r>
              <a:rPr lang="en-US" sz="2000" spc="-5" dirty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</a:t>
            </a:r>
            <a:endParaRPr sz="2000" spc="-5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049C569F-CFF0-CF43-926C-C7BAF0035C43}"/>
              </a:ext>
            </a:extLst>
          </p:cNvPr>
          <p:cNvSpPr txBox="1"/>
          <p:nvPr/>
        </p:nvSpPr>
        <p:spPr>
          <a:xfrm>
            <a:off x="759782" y="877820"/>
            <a:ext cx="4038600" cy="1027845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spcBef>
                <a:spcPts val="1090"/>
              </a:spcBef>
            </a:pP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Installeer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deze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extensie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: </a:t>
            </a:r>
            <a:r>
              <a:rPr lang="en-US" sz="1200" b="1" spc="-5" dirty="0">
                <a:solidFill>
                  <a:srgbClr val="444444"/>
                </a:solidFill>
                <a:latin typeface="Arial"/>
                <a:cs typeface="Arial"/>
              </a:rPr>
              <a:t>One Dark Pro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!</a:t>
            </a:r>
          </a:p>
          <a:p>
            <a:pPr marL="12700" marR="5080">
              <a:spcBef>
                <a:spcPts val="1090"/>
              </a:spcBef>
            </a:pP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Dit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is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naar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mijn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mening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hands down de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beste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b="1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kleuren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schema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voor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VS Code (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waarmee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je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duidelijk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de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onderdelen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in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je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code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goed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kan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onderscheiden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)</a:t>
            </a:r>
            <a:endParaRPr sz="1200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5B2D7078-2EF9-2943-AB42-5CC649C25055}"/>
              </a:ext>
            </a:extLst>
          </p:cNvPr>
          <p:cNvSpPr/>
          <p:nvPr/>
        </p:nvSpPr>
        <p:spPr>
          <a:xfrm rot="5400000">
            <a:off x="4766397" y="1462954"/>
            <a:ext cx="508242" cy="287437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DE112F-A954-E944-A1F4-9F2DB93AB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4550"/>
            <a:ext cx="4775495" cy="1066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FD964D9-6D7D-5B4E-9D32-ABC858A13B33}"/>
              </a:ext>
            </a:extLst>
          </p:cNvPr>
          <p:cNvSpPr/>
          <p:nvPr/>
        </p:nvSpPr>
        <p:spPr>
          <a:xfrm>
            <a:off x="457200" y="-95250"/>
            <a:ext cx="815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B2AB68-A8B7-1F41-BA05-0823A9136B00}"/>
              </a:ext>
            </a:extLst>
          </p:cNvPr>
          <p:cNvSpPr/>
          <p:nvPr/>
        </p:nvSpPr>
        <p:spPr>
          <a:xfrm>
            <a:off x="5105400" y="4663042"/>
            <a:ext cx="3470740" cy="480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41BAA3-398D-0D45-AEDD-0C29DCB52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654" y="-67129"/>
            <a:ext cx="31512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83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5177" y="1105763"/>
            <a:ext cx="8014104" cy="8976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00"/>
              </a:lnSpc>
              <a:spcBef>
                <a:spcPts val="100"/>
              </a:spcBef>
            </a:pPr>
            <a:r>
              <a:rPr lang="en-US" sz="2000" spc="-5" dirty="0" err="1">
                <a:solidFill>
                  <a:schemeClr val="tx1"/>
                </a:solidFill>
              </a:rPr>
              <a:t>Samen</a:t>
            </a:r>
            <a:r>
              <a:rPr lang="en-US" sz="2000" spc="-5" dirty="0">
                <a:solidFill>
                  <a:schemeClr val="accent6">
                    <a:lumMod val="75000"/>
                  </a:schemeClr>
                </a:solidFill>
              </a:rPr>
              <a:t> op </a:t>
            </a:r>
            <a:r>
              <a:rPr lang="en-US" sz="2000" spc="-5" dirty="0" err="1">
                <a:solidFill>
                  <a:schemeClr val="accent6">
                    <a:lumMod val="75000"/>
                  </a:schemeClr>
                </a:solidFill>
              </a:rPr>
              <a:t>afstand</a:t>
            </a:r>
            <a:r>
              <a:rPr lang="en-US" sz="2000" spc="-5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spc="-5" dirty="0">
                <a:solidFill>
                  <a:schemeClr val="tx1"/>
                </a:solidFill>
              </a:rPr>
              <a:t>online</a:t>
            </a:r>
            <a:r>
              <a:rPr lang="en-US" sz="2000" spc="-5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br>
              <a:rPr lang="en-US" sz="2000" spc="-5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spc="-5" dirty="0" err="1">
                <a:solidFill>
                  <a:schemeClr val="accent6">
                    <a:lumMod val="75000"/>
                  </a:schemeClr>
                </a:solidFill>
              </a:rPr>
              <a:t>aan</a:t>
            </a:r>
            <a:r>
              <a:rPr lang="en-US" sz="2000" spc="-5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spc="-5" dirty="0" err="1">
                <a:solidFill>
                  <a:schemeClr val="accent6">
                    <a:lumMod val="75000"/>
                  </a:schemeClr>
                </a:solidFill>
              </a:rPr>
              <a:t>dezelfde</a:t>
            </a:r>
            <a:r>
              <a:rPr lang="en-US" sz="2000" spc="-5" dirty="0">
                <a:solidFill>
                  <a:schemeClr val="accent6">
                    <a:lumMod val="75000"/>
                  </a:schemeClr>
                </a:solidFill>
              </a:rPr>
              <a:t> code </a:t>
            </a:r>
            <a:r>
              <a:rPr lang="en-US" sz="2000" spc="-5" dirty="0" err="1">
                <a:solidFill>
                  <a:schemeClr val="accent6">
                    <a:lumMod val="75000"/>
                  </a:schemeClr>
                </a:solidFill>
              </a:rPr>
              <a:t>werken</a:t>
            </a:r>
            <a:r>
              <a:rPr lang="en-US" sz="2000" spc="-5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br>
              <a:rPr lang="en-US" sz="2000" spc="-5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spc="-5" dirty="0">
                <a:solidFill>
                  <a:schemeClr val="accent6">
                    <a:lumMod val="75000"/>
                  </a:schemeClr>
                </a:solidFill>
              </a:rPr>
              <a:t>live </a:t>
            </a:r>
            <a:r>
              <a:rPr lang="en-US" sz="2000" spc="-5" dirty="0">
                <a:solidFill>
                  <a:schemeClr val="tx1"/>
                </a:solidFill>
              </a:rPr>
              <a:t>in real time</a:t>
            </a:r>
            <a:r>
              <a:rPr lang="en-US" sz="2000" spc="-5" dirty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sz="2000" spc="-5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200" y="835085"/>
            <a:ext cx="3126418" cy="1474121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spcBef>
                <a:spcPts val="1090"/>
              </a:spcBef>
            </a:pPr>
            <a:r>
              <a:rPr lang="en-US" sz="1100" spc="-5" dirty="0" err="1">
                <a:solidFill>
                  <a:srgbClr val="444444"/>
                </a:solidFill>
                <a:latin typeface="Arial"/>
                <a:cs typeface="Arial"/>
              </a:rPr>
              <a:t>Optioneel</a:t>
            </a:r>
            <a:r>
              <a:rPr lang="en-US" sz="1100" spc="-5" dirty="0">
                <a:solidFill>
                  <a:srgbClr val="444444"/>
                </a:solidFill>
                <a:latin typeface="Arial"/>
                <a:cs typeface="Arial"/>
              </a:rPr>
              <a:t>: The VS Code </a:t>
            </a:r>
            <a:r>
              <a:rPr lang="en-US" sz="1100" b="1" spc="-5" dirty="0">
                <a:solidFill>
                  <a:srgbClr val="444444"/>
                </a:solidFill>
                <a:latin typeface="Arial"/>
                <a:cs typeface="Arial"/>
              </a:rPr>
              <a:t>Live Share </a:t>
            </a:r>
            <a:r>
              <a:rPr lang="en-US" sz="1100" b="1" spc="-5" dirty="0" err="1">
                <a:solidFill>
                  <a:srgbClr val="444444"/>
                </a:solidFill>
                <a:latin typeface="Arial"/>
                <a:cs typeface="Arial"/>
              </a:rPr>
              <a:t>extensie</a:t>
            </a:r>
            <a:r>
              <a:rPr lang="en-US" sz="1100" b="1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100" spc="-5" dirty="0" err="1">
                <a:solidFill>
                  <a:srgbClr val="444444"/>
                </a:solidFill>
                <a:latin typeface="Arial"/>
                <a:cs typeface="Arial"/>
              </a:rPr>
              <a:t>zorgt</a:t>
            </a:r>
            <a:r>
              <a:rPr lang="en-US" sz="11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100" spc="-5" dirty="0" err="1">
                <a:solidFill>
                  <a:srgbClr val="444444"/>
                </a:solidFill>
                <a:latin typeface="Arial"/>
                <a:cs typeface="Arial"/>
              </a:rPr>
              <a:t>dat</a:t>
            </a:r>
            <a:r>
              <a:rPr lang="en-US" sz="11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100" spc="-5" dirty="0" err="1">
                <a:solidFill>
                  <a:srgbClr val="444444"/>
                </a:solidFill>
                <a:latin typeface="Arial"/>
                <a:cs typeface="Arial"/>
              </a:rPr>
              <a:t>je</a:t>
            </a:r>
            <a:r>
              <a:rPr lang="en-US" sz="1100" spc="-5" dirty="0">
                <a:solidFill>
                  <a:srgbClr val="444444"/>
                </a:solidFill>
                <a:latin typeface="Arial"/>
                <a:cs typeface="Arial"/>
              </a:rPr>
              <a:t> live met </a:t>
            </a:r>
            <a:r>
              <a:rPr lang="en-US" sz="1100" spc="-5" dirty="0" err="1">
                <a:solidFill>
                  <a:srgbClr val="444444"/>
                </a:solidFill>
                <a:latin typeface="Arial"/>
                <a:cs typeface="Arial"/>
              </a:rPr>
              <a:t>anderen</a:t>
            </a:r>
            <a:r>
              <a:rPr lang="en-US" sz="11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100" spc="-5" dirty="0" err="1">
                <a:solidFill>
                  <a:srgbClr val="444444"/>
                </a:solidFill>
                <a:latin typeface="Arial"/>
                <a:cs typeface="Arial"/>
              </a:rPr>
              <a:t>kunt</a:t>
            </a:r>
            <a:r>
              <a:rPr lang="en-US" sz="11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100" spc="-5" dirty="0" err="1">
                <a:solidFill>
                  <a:srgbClr val="444444"/>
                </a:solidFill>
                <a:latin typeface="Arial"/>
                <a:cs typeface="Arial"/>
              </a:rPr>
              <a:t>coderen</a:t>
            </a:r>
            <a:r>
              <a:rPr lang="en-US" sz="1100" spc="-5" dirty="0">
                <a:solidFill>
                  <a:srgbClr val="444444"/>
                </a:solidFill>
                <a:latin typeface="Arial"/>
                <a:cs typeface="Arial"/>
              </a:rPr>
              <a:t> in </a:t>
            </a:r>
            <a:r>
              <a:rPr lang="en-US" sz="1100" spc="-5" dirty="0" err="1">
                <a:solidFill>
                  <a:srgbClr val="444444"/>
                </a:solidFill>
                <a:latin typeface="Arial"/>
                <a:cs typeface="Arial"/>
              </a:rPr>
              <a:t>hetzelfde</a:t>
            </a:r>
            <a:r>
              <a:rPr lang="en-US" sz="11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100" spc="-5" dirty="0" err="1">
                <a:solidFill>
                  <a:srgbClr val="444444"/>
                </a:solidFill>
                <a:latin typeface="Arial"/>
                <a:cs typeface="Arial"/>
              </a:rPr>
              <a:t>bestand</a:t>
            </a:r>
            <a:r>
              <a:rPr lang="en-US" sz="1100" spc="-5" dirty="0">
                <a:solidFill>
                  <a:srgbClr val="444444"/>
                </a:solidFill>
                <a:latin typeface="Arial"/>
                <a:cs typeface="Arial"/>
              </a:rPr>
              <a:t> in </a:t>
            </a:r>
            <a:r>
              <a:rPr lang="en-US" sz="1100" b="1" spc="-5" dirty="0">
                <a:solidFill>
                  <a:srgbClr val="444444"/>
                </a:solidFill>
                <a:latin typeface="Arial"/>
                <a:cs typeface="Arial"/>
              </a:rPr>
              <a:t>real time</a:t>
            </a:r>
            <a:r>
              <a:rPr lang="en-US" sz="1100" spc="-5" dirty="0">
                <a:solidFill>
                  <a:srgbClr val="444444"/>
                </a:solidFill>
                <a:latin typeface="Arial"/>
                <a:cs typeface="Arial"/>
              </a:rPr>
              <a:t>!</a:t>
            </a:r>
          </a:p>
          <a:p>
            <a:pPr marL="12700" marR="5080">
              <a:spcBef>
                <a:spcPts val="1090"/>
              </a:spcBef>
            </a:pP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Ps: Maar Microsoft </a:t>
            </a:r>
            <a:r>
              <a:rPr lang="en-US" sz="1100" b="1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Teams </a:t>
            </a:r>
            <a:r>
              <a:rPr lang="en-US" sz="11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heeft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ook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soortgelijke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functionaliteit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: </a:t>
            </a:r>
            <a:r>
              <a:rPr lang="en-US" sz="11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Als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spc="-5" dirty="0">
                <a:latin typeface="Arial"/>
                <a:cs typeface="Arial"/>
              </a:rPr>
              <a:t>Screen Sharing 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is </a:t>
            </a:r>
            <a:r>
              <a:rPr lang="en-US" sz="11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geactiveerd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1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kun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je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de </a:t>
            </a:r>
            <a:r>
              <a:rPr lang="en-US" sz="11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ander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toegang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geven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tot </a:t>
            </a:r>
            <a:r>
              <a:rPr lang="en-US" sz="11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jou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bureaublad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(met </a:t>
            </a:r>
            <a:r>
              <a:rPr lang="en-US" sz="1100" spc="-5" dirty="0" err="1">
                <a:latin typeface="Arial"/>
                <a:cs typeface="Arial"/>
              </a:rPr>
              <a:t>hun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muis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en</a:t>
            </a:r>
            <a:r>
              <a:rPr lang="en-US" sz="11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keyboard)</a:t>
            </a:r>
            <a:endParaRPr sz="1100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6A7BBA-EF35-A949-B63F-A12085CDD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2604438"/>
            <a:ext cx="6654800" cy="25390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91F48C-65E4-CB4C-8048-DD1F024FB698}"/>
              </a:ext>
            </a:extLst>
          </p:cNvPr>
          <p:cNvSpPr/>
          <p:nvPr/>
        </p:nvSpPr>
        <p:spPr>
          <a:xfrm>
            <a:off x="457200" y="-95250"/>
            <a:ext cx="8229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CF1F47-5C4A-B649-8DC8-920C00A65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177" y="-19050"/>
            <a:ext cx="4038600" cy="82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87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548728C-471C-6A46-BED4-BB9973F1C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590" y="1276350"/>
            <a:ext cx="5209983" cy="310515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78860" y="666750"/>
            <a:ext cx="3583539" cy="90729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lang="en-US" sz="2800" b="1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Visual Studio Code</a:t>
            </a:r>
            <a:endParaRPr sz="2800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lang="en-US" sz="1200" spc="-5" dirty="0" err="1">
                <a:latin typeface="Arial"/>
                <a:cs typeface="Arial"/>
              </a:rPr>
              <a:t>Je</a:t>
            </a:r>
            <a:r>
              <a:rPr lang="en-US" sz="1200" spc="-5" dirty="0">
                <a:latin typeface="Arial"/>
                <a:cs typeface="Arial"/>
              </a:rPr>
              <a:t> </a:t>
            </a:r>
            <a:r>
              <a:rPr lang="en-US" sz="1200" spc="-5" dirty="0" err="1">
                <a:latin typeface="Arial"/>
                <a:cs typeface="Arial"/>
              </a:rPr>
              <a:t>kunt</a:t>
            </a:r>
            <a:r>
              <a:rPr lang="en-US" sz="1200" spc="-5" dirty="0">
                <a:latin typeface="Arial"/>
                <a:cs typeface="Arial"/>
              </a:rPr>
              <a:t> VS Code </a:t>
            </a:r>
            <a:r>
              <a:rPr lang="en-US" sz="1200" spc="-5" dirty="0" err="1">
                <a:latin typeface="Arial"/>
                <a:cs typeface="Arial"/>
              </a:rPr>
              <a:t>downloaden</a:t>
            </a:r>
            <a:r>
              <a:rPr lang="en-US" sz="1200" spc="-5" dirty="0">
                <a:latin typeface="Arial"/>
                <a:cs typeface="Arial"/>
              </a:rPr>
              <a:t> van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https://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code.visualstudio.com</a:t>
            </a:r>
            <a:endParaRPr sz="1200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85D1A44F-6736-1B42-88AC-4EBF634DD526}"/>
              </a:ext>
            </a:extLst>
          </p:cNvPr>
          <p:cNvSpPr txBox="1"/>
          <p:nvPr/>
        </p:nvSpPr>
        <p:spPr>
          <a:xfrm>
            <a:off x="366966" y="1657350"/>
            <a:ext cx="3138234" cy="794448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spcBef>
                <a:spcPts val="1090"/>
              </a:spcBef>
            </a:pP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VS Code is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krachtige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b="1" spc="-5" dirty="0">
                <a:solidFill>
                  <a:srgbClr val="444444"/>
                </a:solidFill>
                <a:latin typeface="Arial"/>
                <a:cs typeface="Arial"/>
              </a:rPr>
              <a:t>Sublime Text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.</a:t>
            </a:r>
            <a:r>
              <a:rPr lang="en-US" sz="1400" b="1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Het is Open Source, gratis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downloaden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voor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Mac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Windows.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4042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1DA0C2-59AB-424E-BB24-25D7B871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61950"/>
            <a:ext cx="6079062" cy="4040519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BAC6F8AF-438D-084D-9451-BB61ECFDBC98}"/>
              </a:ext>
            </a:extLst>
          </p:cNvPr>
          <p:cNvSpPr txBox="1"/>
          <p:nvPr/>
        </p:nvSpPr>
        <p:spPr>
          <a:xfrm>
            <a:off x="366486" y="361950"/>
            <a:ext cx="2895600" cy="517449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spcBef>
                <a:spcPts val="1090"/>
              </a:spcBef>
            </a:pP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Als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er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b="1" spc="-5" dirty="0">
                <a:latin typeface="Arial"/>
                <a:cs typeface="Arial"/>
              </a:rPr>
              <a:t>MAAR EEN 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keyboard shortcut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zou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moeten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onthouden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dan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is het </a:t>
            </a:r>
            <a:r>
              <a:rPr lang="en-US" sz="1200" b="1" spc="-5" dirty="0" err="1">
                <a:latin typeface="Arial"/>
                <a:cs typeface="Arial"/>
              </a:rPr>
              <a:t>deze</a:t>
            </a:r>
            <a:r>
              <a:rPr lang="en-US" sz="1200" b="1" spc="-5" dirty="0">
                <a:solidFill>
                  <a:srgbClr val="444444"/>
                </a:solidFill>
                <a:latin typeface="Arial"/>
                <a:cs typeface="Arial"/>
              </a:rPr>
              <a:t>:</a:t>
            </a:r>
            <a:endParaRPr sz="1200" b="1" dirty="0"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C2B98-7925-CC45-9852-64D62AF8DD40}"/>
              </a:ext>
            </a:extLst>
          </p:cNvPr>
          <p:cNvSpPr/>
          <p:nvPr/>
        </p:nvSpPr>
        <p:spPr>
          <a:xfrm>
            <a:off x="0" y="989712"/>
            <a:ext cx="3124200" cy="896238"/>
          </a:xfrm>
          <a:prstGeom prst="rect">
            <a:avLst/>
          </a:prstGeom>
          <a:solidFill>
            <a:srgbClr val="FFC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18000"/>
                </a:schemeClr>
              </a:solidFill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C520FE6F-9D41-854A-8A55-8C7D59953829}"/>
              </a:ext>
            </a:extLst>
          </p:cNvPr>
          <p:cNvSpPr txBox="1"/>
          <p:nvPr/>
        </p:nvSpPr>
        <p:spPr>
          <a:xfrm>
            <a:off x="228600" y="972856"/>
            <a:ext cx="2819400" cy="720069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spcBef>
                <a:spcPts val="1090"/>
              </a:spcBef>
            </a:pPr>
            <a:r>
              <a:rPr lang="en-US" sz="1400" b="1" spc="-5" dirty="0">
                <a:solidFill>
                  <a:srgbClr val="444444"/>
                </a:solidFill>
                <a:latin typeface="Arial"/>
                <a:cs typeface="Arial"/>
              </a:rPr>
              <a:t>CTRL + SHIFT + P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(Windows)</a:t>
            </a:r>
          </a:p>
          <a:p>
            <a:pPr marL="12700" marR="5080">
              <a:spcBef>
                <a:spcPts val="1090"/>
              </a:spcBef>
            </a:pPr>
            <a:r>
              <a:rPr lang="en-US" sz="1400" b="1" spc="-5" dirty="0">
                <a:solidFill>
                  <a:srgbClr val="444444"/>
                </a:solidFill>
                <a:latin typeface="Arial"/>
                <a:cs typeface="Arial"/>
              </a:rPr>
              <a:t>COMMAND + Shift + P </a:t>
            </a:r>
            <a:r>
              <a:rPr lang="en-US" sz="14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(Mac)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647F22B9-80E3-054D-8A45-93D8A4939E2A}"/>
              </a:ext>
            </a:extLst>
          </p:cNvPr>
          <p:cNvSpPr txBox="1"/>
          <p:nvPr/>
        </p:nvSpPr>
        <p:spPr>
          <a:xfrm>
            <a:off x="575094" y="2343150"/>
            <a:ext cx="2549106" cy="1397177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spcBef>
                <a:spcPts val="1090"/>
              </a:spcBef>
            </a:pP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Het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opent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de “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snelzoeker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” van VS Code,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waarmee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je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in 1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keer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alle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menu items van de editor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kan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doorzoeken</a:t>
            </a:r>
            <a:r>
              <a:rPr lang="en-US" sz="1200" b="1" spc="-5" dirty="0">
                <a:solidFill>
                  <a:srgbClr val="444444"/>
                </a:solidFill>
                <a:latin typeface="Arial"/>
                <a:cs typeface="Arial"/>
              </a:rPr>
              <a:t>!! </a:t>
            </a:r>
          </a:p>
          <a:p>
            <a:pPr marL="12700" marR="5080">
              <a:spcBef>
                <a:spcPts val="1090"/>
              </a:spcBef>
            </a:pPr>
            <a:r>
              <a:rPr lang="en-US" sz="1200" b="1" spc="-5" dirty="0" err="1">
                <a:solidFill>
                  <a:srgbClr val="444444"/>
                </a:solidFill>
                <a:latin typeface="Arial"/>
                <a:cs typeface="Arial"/>
              </a:rPr>
              <a:t>Dus</a:t>
            </a:r>
            <a:r>
              <a:rPr lang="en-US" sz="1200" b="1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b="1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elk menu item </a:t>
            </a:r>
            <a:r>
              <a:rPr lang="en-US" sz="1200" b="1" spc="-5" dirty="0">
                <a:solidFill>
                  <a:srgbClr val="444444"/>
                </a:solidFill>
                <a:latin typeface="Arial"/>
                <a:cs typeface="Arial"/>
              </a:rPr>
              <a:t>van VS Code is </a:t>
            </a:r>
            <a:r>
              <a:rPr lang="en-US" sz="1200" b="1" spc="-5" dirty="0" err="1">
                <a:solidFill>
                  <a:srgbClr val="444444"/>
                </a:solidFill>
                <a:latin typeface="Arial"/>
                <a:cs typeface="Arial"/>
              </a:rPr>
              <a:t>toegankelijk</a:t>
            </a:r>
            <a:r>
              <a:rPr lang="en-US" sz="1200" b="1" spc="-5" dirty="0">
                <a:solidFill>
                  <a:srgbClr val="444444"/>
                </a:solidFill>
                <a:latin typeface="Arial"/>
                <a:cs typeface="Arial"/>
              </a:rPr>
              <a:t> via </a:t>
            </a:r>
            <a:r>
              <a:rPr lang="en-US" sz="1200" b="1" spc="-5" dirty="0" err="1">
                <a:solidFill>
                  <a:srgbClr val="444444"/>
                </a:solidFill>
                <a:latin typeface="Arial"/>
                <a:cs typeface="Arial"/>
              </a:rPr>
              <a:t>deze</a:t>
            </a:r>
            <a:r>
              <a:rPr lang="en-US" sz="1200" b="1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b="1" spc="-5" dirty="0" err="1">
                <a:solidFill>
                  <a:srgbClr val="444444"/>
                </a:solidFill>
                <a:latin typeface="Arial"/>
                <a:cs typeface="Arial"/>
              </a:rPr>
              <a:t>snelzoeker</a:t>
            </a:r>
            <a:r>
              <a:rPr lang="en-US" sz="1200" b="1" spc="-5" dirty="0">
                <a:solidFill>
                  <a:srgbClr val="444444"/>
                </a:solidFill>
                <a:latin typeface="Arial"/>
                <a:cs typeface="Arial"/>
              </a:rPr>
              <a:t>!</a:t>
            </a:r>
            <a:endParaRPr sz="1200" b="1" dirty="0">
              <a:latin typeface="Arial"/>
              <a:cs typeface="Arial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FD5AAC6C-D073-5C46-A890-6CBA0CB0CD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5094" y="2056365"/>
            <a:ext cx="76200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 err="1"/>
              <a:t>Onthou</a:t>
            </a:r>
            <a:r>
              <a:rPr lang="en-US" sz="2400" spc="-5" dirty="0"/>
              <a:t> ‘m!</a:t>
            </a:r>
            <a:endParaRPr sz="2400" spc="-5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29A491-F60D-CA4A-AFE1-451B64262400}"/>
              </a:ext>
            </a:extLst>
          </p:cNvPr>
          <p:cNvSpPr/>
          <p:nvPr/>
        </p:nvSpPr>
        <p:spPr>
          <a:xfrm>
            <a:off x="5105400" y="4663042"/>
            <a:ext cx="3470740" cy="480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F89D9-2187-E94F-AD59-F07E4B73A68E}"/>
              </a:ext>
            </a:extLst>
          </p:cNvPr>
          <p:cNvSpPr/>
          <p:nvPr/>
        </p:nvSpPr>
        <p:spPr>
          <a:xfrm>
            <a:off x="457200" y="-95250"/>
            <a:ext cx="815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41933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EB321F8-8D5D-994B-A8CF-556284CC1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90550"/>
            <a:ext cx="4495800" cy="2958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7B0F54-97B5-A54E-9593-996CA91A6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276350"/>
            <a:ext cx="4724400" cy="3109156"/>
          </a:xfrm>
          <a:prstGeom prst="rect">
            <a:avLst/>
          </a:prstGeom>
        </p:spPr>
      </p:pic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C83C65D2-D385-B843-B294-EB9D32C735D3}"/>
              </a:ext>
            </a:extLst>
          </p:cNvPr>
          <p:cNvSpPr/>
          <p:nvPr/>
        </p:nvSpPr>
        <p:spPr>
          <a:xfrm>
            <a:off x="-17253" y="3537400"/>
            <a:ext cx="2057400" cy="1606099"/>
          </a:xfrm>
          <a:prstGeom prst="wedgeRectCallout">
            <a:avLst>
              <a:gd name="adj1" fmla="val -7267"/>
              <a:gd name="adj2" fmla="val -741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Je</a:t>
            </a:r>
            <a:r>
              <a:rPr lang="en-US" sz="1000" dirty="0"/>
              <a:t> </a:t>
            </a:r>
            <a:r>
              <a:rPr lang="en-US" sz="1000" dirty="0" err="1"/>
              <a:t>kunt</a:t>
            </a:r>
            <a:r>
              <a:rPr lang="en-US" sz="1000" dirty="0"/>
              <a:t> </a:t>
            </a:r>
            <a:r>
              <a:rPr lang="en-US" sz="1000" dirty="0" err="1"/>
              <a:t>makkelijk</a:t>
            </a:r>
            <a:r>
              <a:rPr lang="en-US" sz="1000" dirty="0"/>
              <a:t> </a:t>
            </a:r>
            <a:r>
              <a:rPr lang="en-US" sz="1000" dirty="0" err="1"/>
              <a:t>switchen</a:t>
            </a:r>
            <a:r>
              <a:rPr lang="en-US" sz="1000" dirty="0"/>
              <a:t> </a:t>
            </a:r>
            <a:r>
              <a:rPr lang="en-US" sz="1000" dirty="0" err="1"/>
              <a:t>tussen</a:t>
            </a:r>
            <a:r>
              <a:rPr lang="en-US" sz="1000" dirty="0"/>
              <a:t> light mode </a:t>
            </a:r>
            <a:r>
              <a:rPr lang="en-US" sz="1000" dirty="0" err="1"/>
              <a:t>en</a:t>
            </a:r>
            <a:r>
              <a:rPr lang="en-US" sz="1000" dirty="0"/>
              <a:t> dark mode </a:t>
            </a:r>
            <a:r>
              <a:rPr lang="en-US" sz="1000" dirty="0" err="1"/>
              <a:t>versies</a:t>
            </a:r>
            <a:r>
              <a:rPr lang="en-US" sz="1000" dirty="0"/>
              <a:t> van de editor  via het “</a:t>
            </a:r>
            <a:r>
              <a:rPr lang="en-US" sz="1000" dirty="0" err="1"/>
              <a:t>Kleuren</a:t>
            </a:r>
            <a:r>
              <a:rPr lang="en-US" sz="1000" dirty="0"/>
              <a:t> </a:t>
            </a:r>
            <a:r>
              <a:rPr lang="en-US" sz="1000" dirty="0" err="1"/>
              <a:t>thema</a:t>
            </a:r>
            <a:r>
              <a:rPr lang="en-US" sz="1000" dirty="0"/>
              <a:t>” item in het dropdown menu links </a:t>
            </a:r>
            <a:r>
              <a:rPr lang="en-US" sz="1000" dirty="0" err="1"/>
              <a:t>onderin</a:t>
            </a:r>
            <a:r>
              <a:rPr lang="en-US" sz="1000" dirty="0"/>
              <a:t> de editor.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323E17-7E35-F54E-9926-24FBD7BB2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075" y="3534525"/>
            <a:ext cx="1466850" cy="1486807"/>
          </a:xfrm>
          <a:prstGeom prst="rect">
            <a:avLst/>
          </a:prstGeom>
        </p:spPr>
      </p:pic>
      <p:sp>
        <p:nvSpPr>
          <p:cNvPr id="14" name="object 13">
            <a:extLst>
              <a:ext uri="{FF2B5EF4-FFF2-40B4-BE49-F238E27FC236}">
                <a16:creationId xmlns:a16="http://schemas.microsoft.com/office/drawing/2014/main" id="{8FBF5A6B-B60E-6640-B940-92B5B6BE5A1D}"/>
              </a:ext>
            </a:extLst>
          </p:cNvPr>
          <p:cNvSpPr txBox="1"/>
          <p:nvPr/>
        </p:nvSpPr>
        <p:spPr>
          <a:xfrm>
            <a:off x="6477000" y="498895"/>
            <a:ext cx="2376234" cy="486671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lang="en-US" sz="2800" b="1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Uiterlijk</a:t>
            </a:r>
            <a:endParaRPr sz="2800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8EF482-5DD0-AC48-9672-57F50278CA16}"/>
              </a:ext>
            </a:extLst>
          </p:cNvPr>
          <p:cNvSpPr/>
          <p:nvPr/>
        </p:nvSpPr>
        <p:spPr>
          <a:xfrm>
            <a:off x="457200" y="-95250"/>
            <a:ext cx="815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63605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C83C65D2-D385-B843-B294-EB9D32C735D3}"/>
              </a:ext>
            </a:extLst>
          </p:cNvPr>
          <p:cNvSpPr/>
          <p:nvPr/>
        </p:nvSpPr>
        <p:spPr>
          <a:xfrm>
            <a:off x="1752600" y="3947128"/>
            <a:ext cx="1371600" cy="666750"/>
          </a:xfrm>
          <a:prstGeom prst="wedgeRectCallout">
            <a:avLst>
              <a:gd name="adj1" fmla="val 62554"/>
              <a:gd name="adj2" fmla="val -204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Ga </a:t>
            </a:r>
            <a:r>
              <a:rPr lang="en-US" sz="1000" dirty="0" err="1"/>
              <a:t>naar</a:t>
            </a:r>
            <a:r>
              <a:rPr lang="en-US" sz="1000" dirty="0"/>
              <a:t> de </a:t>
            </a:r>
            <a:r>
              <a:rPr lang="en-US" sz="1000" dirty="0" err="1"/>
              <a:t>instellingen</a:t>
            </a:r>
            <a:r>
              <a:rPr lang="en-US" sz="1000" dirty="0"/>
              <a:t>/ settings via </a:t>
            </a:r>
            <a:r>
              <a:rPr lang="en-US" sz="1000" b="1" dirty="0" err="1"/>
              <a:t>hier</a:t>
            </a:r>
            <a:r>
              <a:rPr lang="en-US" sz="1000" b="1" dirty="0"/>
              <a:t>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830845-A77A-0449-9151-01679E073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16572"/>
            <a:ext cx="6400800" cy="4409440"/>
          </a:xfrm>
          <a:prstGeom prst="rect">
            <a:avLst/>
          </a:prstGeom>
        </p:spPr>
      </p:pic>
      <p:sp>
        <p:nvSpPr>
          <p:cNvPr id="5" name="Line Callout 2 (No Border) 4">
            <a:extLst>
              <a:ext uri="{FF2B5EF4-FFF2-40B4-BE49-F238E27FC236}">
                <a16:creationId xmlns:a16="http://schemas.microsoft.com/office/drawing/2014/main" id="{3FEB82C2-D0AB-C746-B668-C59F62A08F25}"/>
              </a:ext>
            </a:extLst>
          </p:cNvPr>
          <p:cNvSpPr/>
          <p:nvPr/>
        </p:nvSpPr>
        <p:spPr>
          <a:xfrm>
            <a:off x="1227826" y="2582963"/>
            <a:ext cx="1791419" cy="924784"/>
          </a:xfrm>
          <a:prstGeom prst="callout2">
            <a:avLst>
              <a:gd name="adj1" fmla="val 24925"/>
              <a:gd name="adj2" fmla="val 98837"/>
              <a:gd name="adj3" fmla="val 24925"/>
              <a:gd name="adj4" fmla="val 124465"/>
              <a:gd name="adj5" fmla="val -169489"/>
              <a:gd name="adj6" fmla="val 2660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Je</a:t>
            </a:r>
            <a:r>
              <a:rPr lang="en-US" sz="1200" dirty="0"/>
              <a:t> </a:t>
            </a:r>
            <a:r>
              <a:rPr lang="en-US" sz="1200" dirty="0" err="1"/>
              <a:t>kunt</a:t>
            </a:r>
            <a:r>
              <a:rPr lang="en-US" sz="1200" dirty="0"/>
              <a:t> “</a:t>
            </a:r>
            <a:r>
              <a:rPr lang="en-US" sz="1200" dirty="0" err="1"/>
              <a:t>snelzoeken</a:t>
            </a:r>
            <a:r>
              <a:rPr lang="en-US" sz="1200" dirty="0"/>
              <a:t>” door de settings door </a:t>
            </a:r>
            <a:r>
              <a:rPr lang="en-US" sz="1200" dirty="0" err="1"/>
              <a:t>gewoon</a:t>
            </a:r>
            <a:r>
              <a:rPr lang="en-US" sz="1200" dirty="0"/>
              <a:t> </a:t>
            </a:r>
            <a:r>
              <a:rPr lang="en-US" sz="1200" dirty="0" err="1"/>
              <a:t>simpelweg</a:t>
            </a:r>
            <a:r>
              <a:rPr lang="en-US" sz="1200" dirty="0"/>
              <a:t> </a:t>
            </a:r>
            <a:r>
              <a:rPr lang="en-US" sz="1200" dirty="0" err="1"/>
              <a:t>te</a:t>
            </a:r>
            <a:r>
              <a:rPr lang="en-US" sz="1200" dirty="0"/>
              <a:t> </a:t>
            </a:r>
            <a:r>
              <a:rPr lang="en-US" sz="1200" dirty="0" err="1"/>
              <a:t>typen</a:t>
            </a:r>
            <a:r>
              <a:rPr lang="en-US" sz="1200" dirty="0"/>
              <a:t> wat </a:t>
            </a:r>
            <a:r>
              <a:rPr lang="en-US" sz="1200" dirty="0" err="1"/>
              <a:t>je</a:t>
            </a:r>
            <a:r>
              <a:rPr lang="en-US" sz="1200" dirty="0"/>
              <a:t> </a:t>
            </a:r>
            <a:r>
              <a:rPr lang="en-US" sz="1200" dirty="0" err="1"/>
              <a:t>zoekt</a:t>
            </a:r>
            <a:r>
              <a:rPr lang="en-US" sz="1200" dirty="0"/>
              <a:t>!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5BD3164-7E58-654A-9F08-DC68024356C3}"/>
              </a:ext>
            </a:extLst>
          </p:cNvPr>
          <p:cNvSpPr txBox="1"/>
          <p:nvPr/>
        </p:nvSpPr>
        <p:spPr>
          <a:xfrm>
            <a:off x="533400" y="1318079"/>
            <a:ext cx="4038600" cy="1027845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>
              <a:spcBef>
                <a:spcPts val="1155"/>
              </a:spcBef>
            </a:pPr>
            <a:r>
              <a:rPr lang="en-US" sz="1200" b="1" spc="-5" dirty="0">
                <a:latin typeface="Arial"/>
                <a:cs typeface="Arial"/>
              </a:rPr>
              <a:t>In de editor settings/</a:t>
            </a:r>
            <a:r>
              <a:rPr lang="en-US" sz="1200" b="1" spc="-5" dirty="0" err="1">
                <a:latin typeface="Arial"/>
                <a:cs typeface="Arial"/>
              </a:rPr>
              <a:t>instellingen</a:t>
            </a:r>
            <a:r>
              <a:rPr lang="en-US" sz="1200" b="1" spc="-5" dirty="0">
                <a:latin typeface="Arial"/>
                <a:cs typeface="Arial"/>
              </a:rPr>
              <a:t>:</a:t>
            </a:r>
            <a:endParaRPr sz="1200" dirty="0">
              <a:latin typeface="Arial"/>
              <a:cs typeface="Arial"/>
            </a:endParaRPr>
          </a:p>
          <a:p>
            <a:pPr marL="12700" marR="5080">
              <a:spcBef>
                <a:spcPts val="1090"/>
              </a:spcBef>
            </a:pP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Zet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b="1" spc="-5" dirty="0">
                <a:solidFill>
                  <a:srgbClr val="444444"/>
                </a:solidFill>
                <a:latin typeface="Arial"/>
                <a:cs typeface="Arial"/>
              </a:rPr>
              <a:t>Word wrap 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op 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on</a:t>
            </a:r>
            <a:b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</a:b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Zet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b="1" spc="-5" dirty="0">
                <a:solidFill>
                  <a:srgbClr val="444444"/>
                </a:solidFill>
                <a:latin typeface="Arial"/>
                <a:cs typeface="Arial"/>
              </a:rPr>
              <a:t>Auto Save 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op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onFocusChange</a:t>
            </a:r>
            <a:b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</a:br>
            <a:r>
              <a:rPr lang="en-US" sz="1200" spc="-5" dirty="0" err="1">
                <a:solidFill>
                  <a:srgbClr val="444444"/>
                </a:solidFill>
                <a:latin typeface="Arial"/>
                <a:cs typeface="Arial"/>
              </a:rPr>
              <a:t>Zet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200" b="1" spc="-5" dirty="0">
                <a:solidFill>
                  <a:srgbClr val="444444"/>
                </a:solidFill>
                <a:latin typeface="Arial"/>
                <a:cs typeface="Arial"/>
              </a:rPr>
              <a:t>Format On Save </a:t>
            </a:r>
            <a:r>
              <a:rPr lang="en-US" sz="1200" spc="-5" dirty="0">
                <a:solidFill>
                  <a:srgbClr val="444444"/>
                </a:solidFill>
                <a:latin typeface="Arial"/>
                <a:cs typeface="Arial"/>
              </a:rPr>
              <a:t>op 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D5596-C47C-EA44-99B2-1886F65BD0CD}"/>
              </a:ext>
            </a:extLst>
          </p:cNvPr>
          <p:cNvSpPr/>
          <p:nvPr/>
        </p:nvSpPr>
        <p:spPr>
          <a:xfrm>
            <a:off x="265660" y="3588938"/>
            <a:ext cx="30428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spcBef>
                <a:spcPts val="1155"/>
              </a:spcBef>
            </a:pPr>
            <a:r>
              <a:rPr lang="en-US" sz="1200" b="1" spc="-5" dirty="0">
                <a:latin typeface="Arial"/>
                <a:cs typeface="Arial"/>
              </a:rPr>
              <a:t>Hoe </a:t>
            </a:r>
            <a:r>
              <a:rPr lang="en-US" sz="1200" b="1" spc="-5" dirty="0" err="1">
                <a:latin typeface="Arial"/>
                <a:cs typeface="Arial"/>
              </a:rPr>
              <a:t>kom</a:t>
            </a:r>
            <a:r>
              <a:rPr lang="en-US" sz="1200" b="1" spc="-5" dirty="0">
                <a:latin typeface="Arial"/>
                <a:cs typeface="Arial"/>
              </a:rPr>
              <a:t> </a:t>
            </a:r>
            <a:r>
              <a:rPr lang="en-US" sz="1200" b="1" spc="-5" dirty="0" err="1">
                <a:latin typeface="Arial"/>
                <a:cs typeface="Arial"/>
              </a:rPr>
              <a:t>je</a:t>
            </a:r>
            <a:r>
              <a:rPr lang="en-US" sz="1200" b="1" spc="-5" dirty="0">
                <a:latin typeface="Arial"/>
                <a:cs typeface="Arial"/>
              </a:rPr>
              <a:t> </a:t>
            </a:r>
            <a:r>
              <a:rPr lang="en-US" sz="1200" b="1" spc="-5" dirty="0" err="1">
                <a:latin typeface="Arial"/>
                <a:cs typeface="Arial"/>
              </a:rPr>
              <a:t>bij</a:t>
            </a:r>
            <a:r>
              <a:rPr lang="en-US" sz="1200" b="1" spc="-5" dirty="0">
                <a:latin typeface="Arial"/>
                <a:cs typeface="Arial"/>
              </a:rPr>
              <a:t> de settings/</a:t>
            </a:r>
            <a:r>
              <a:rPr lang="en-US" sz="1200" b="1" spc="-5" dirty="0" err="1">
                <a:latin typeface="Arial"/>
                <a:cs typeface="Arial"/>
              </a:rPr>
              <a:t>instellingen</a:t>
            </a:r>
            <a:r>
              <a:rPr lang="en-US" sz="1200" b="1" spc="-5" dirty="0">
                <a:latin typeface="Arial"/>
                <a:cs typeface="Arial"/>
              </a:rPr>
              <a:t>?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A7EB3298-2256-8445-B29A-B6C7C0993F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514" y="473767"/>
            <a:ext cx="76200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/>
              <a:t>Editor settings!</a:t>
            </a:r>
            <a:endParaRPr sz="2400" spc="-5" dirty="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8CD5C6AB-D943-0F41-AD62-52C7A19A5569}"/>
              </a:ext>
            </a:extLst>
          </p:cNvPr>
          <p:cNvSpPr txBox="1"/>
          <p:nvPr/>
        </p:nvSpPr>
        <p:spPr>
          <a:xfrm>
            <a:off x="522514" y="743889"/>
            <a:ext cx="2529115" cy="517449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>
              <a:spcBef>
                <a:spcPts val="1155"/>
              </a:spcBef>
            </a:pP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Deze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instellingen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zullen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coderen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makkelijker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maken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. </a:t>
            </a:r>
            <a:r>
              <a:rPr lang="en-US" sz="1200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Geloof</a:t>
            </a:r>
            <a:r>
              <a:rPr lang="en-US" sz="1200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me!</a:t>
            </a:r>
            <a:endParaRPr sz="1200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4B4067-377E-2F49-BBBF-1C677515C6A6}"/>
              </a:ext>
            </a:extLst>
          </p:cNvPr>
          <p:cNvSpPr/>
          <p:nvPr/>
        </p:nvSpPr>
        <p:spPr>
          <a:xfrm>
            <a:off x="457200" y="-95250"/>
            <a:ext cx="815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96783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F26066-C4CA-B449-BA30-459C3B630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1" y="667906"/>
            <a:ext cx="6976532" cy="4189844"/>
          </a:xfrm>
          <a:prstGeom prst="rect">
            <a:avLst/>
          </a:prstGeom>
        </p:spPr>
      </p:pic>
      <p:sp>
        <p:nvSpPr>
          <p:cNvPr id="5" name="Line Callout 2 (No Border) 4">
            <a:extLst>
              <a:ext uri="{FF2B5EF4-FFF2-40B4-BE49-F238E27FC236}">
                <a16:creationId xmlns:a16="http://schemas.microsoft.com/office/drawing/2014/main" id="{3FEB82C2-D0AB-C746-B668-C59F62A08F25}"/>
              </a:ext>
            </a:extLst>
          </p:cNvPr>
          <p:cNvSpPr/>
          <p:nvPr/>
        </p:nvSpPr>
        <p:spPr>
          <a:xfrm>
            <a:off x="1066800" y="2703474"/>
            <a:ext cx="2895600" cy="1697075"/>
          </a:xfrm>
          <a:prstGeom prst="callout2">
            <a:avLst>
              <a:gd name="adj1" fmla="val 24925"/>
              <a:gd name="adj2" fmla="val 98837"/>
              <a:gd name="adj3" fmla="val 24925"/>
              <a:gd name="adj4" fmla="val 124465"/>
              <a:gd name="adj5" fmla="val -62585"/>
              <a:gd name="adj6" fmla="val 2289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Je</a:t>
            </a:r>
            <a:r>
              <a:rPr lang="en-US" sz="1200" dirty="0"/>
              <a:t> </a:t>
            </a:r>
            <a:r>
              <a:rPr lang="en-US" sz="1200" dirty="0" err="1"/>
              <a:t>kunt</a:t>
            </a:r>
            <a:r>
              <a:rPr lang="en-US" sz="1200" dirty="0"/>
              <a:t> </a:t>
            </a:r>
            <a:r>
              <a:rPr lang="en-US" sz="1200" dirty="0" err="1"/>
              <a:t>ook</a:t>
            </a:r>
            <a:r>
              <a:rPr lang="en-US" sz="1200" dirty="0"/>
              <a:t> de </a:t>
            </a:r>
            <a:r>
              <a:rPr lang="en-US" sz="1200" dirty="0" err="1"/>
              <a:t>instellingen</a:t>
            </a:r>
            <a:r>
              <a:rPr lang="en-US" sz="1200" dirty="0"/>
              <a:t> in “raw” </a:t>
            </a:r>
            <a:r>
              <a:rPr lang="en-US" sz="1200" dirty="0" err="1"/>
              <a:t>tekst</a:t>
            </a:r>
            <a:r>
              <a:rPr lang="en-US" sz="1200" dirty="0"/>
              <a:t> </a:t>
            </a:r>
            <a:r>
              <a:rPr lang="en-US" sz="1200" dirty="0" err="1"/>
              <a:t>formaat</a:t>
            </a:r>
            <a:r>
              <a:rPr lang="en-US" sz="1200" dirty="0"/>
              <a:t> </a:t>
            </a:r>
            <a:r>
              <a:rPr lang="en-US" sz="1200" dirty="0" err="1"/>
              <a:t>als</a:t>
            </a:r>
            <a:r>
              <a:rPr lang="en-US" sz="1200" dirty="0"/>
              <a:t> JSON text </a:t>
            </a:r>
            <a:r>
              <a:rPr lang="en-US" sz="1200" dirty="0" err="1"/>
              <a:t>zien</a:t>
            </a:r>
            <a:r>
              <a:rPr lang="en-US" sz="1200" dirty="0"/>
              <a:t> door </a:t>
            </a:r>
            <a:r>
              <a:rPr lang="en-US" sz="1200" dirty="0" err="1"/>
              <a:t>hier</a:t>
            </a:r>
            <a:r>
              <a:rPr lang="en-US" sz="1200" dirty="0"/>
              <a:t> </a:t>
            </a:r>
            <a:r>
              <a:rPr lang="en-US" sz="1200" dirty="0" err="1"/>
              <a:t>te</a:t>
            </a:r>
            <a:r>
              <a:rPr lang="en-US" sz="1200" dirty="0"/>
              <a:t> </a:t>
            </a:r>
            <a:r>
              <a:rPr lang="en-US" sz="1200" dirty="0" err="1"/>
              <a:t>kiezen</a:t>
            </a:r>
            <a:r>
              <a:rPr lang="en-US" sz="1200" dirty="0"/>
              <a:t>. </a:t>
            </a:r>
            <a:r>
              <a:rPr lang="en-US" sz="1200" dirty="0" err="1"/>
              <a:t>Je</a:t>
            </a:r>
            <a:r>
              <a:rPr lang="en-US" sz="1200" dirty="0"/>
              <a:t> </a:t>
            </a:r>
            <a:r>
              <a:rPr lang="en-US" sz="1200" dirty="0" err="1"/>
              <a:t>kunt</a:t>
            </a:r>
            <a:r>
              <a:rPr lang="en-US" sz="1200" dirty="0"/>
              <a:t> </a:t>
            </a:r>
            <a:r>
              <a:rPr lang="en-US" sz="1200" dirty="0" err="1"/>
              <a:t>hiermee</a:t>
            </a:r>
            <a:r>
              <a:rPr lang="en-US" sz="1200" dirty="0"/>
              <a:t> </a:t>
            </a:r>
            <a:r>
              <a:rPr lang="en-US" sz="1200" dirty="0" err="1"/>
              <a:t>simpelweg</a:t>
            </a:r>
            <a:r>
              <a:rPr lang="en-US" sz="1200" dirty="0"/>
              <a:t> </a:t>
            </a:r>
            <a:r>
              <a:rPr lang="en-US" sz="1200" dirty="0" err="1"/>
              <a:t>je</a:t>
            </a:r>
            <a:r>
              <a:rPr lang="en-US" sz="1200" dirty="0"/>
              <a:t> </a:t>
            </a:r>
            <a:r>
              <a:rPr lang="en-US" sz="1200" dirty="0" err="1"/>
              <a:t>instellingen</a:t>
            </a:r>
            <a:r>
              <a:rPr lang="en-US" sz="1200" dirty="0"/>
              <a:t> van editor </a:t>
            </a:r>
            <a:r>
              <a:rPr lang="en-US" sz="1200" dirty="0" err="1"/>
              <a:t>naar</a:t>
            </a:r>
            <a:r>
              <a:rPr lang="en-US" sz="1200" dirty="0"/>
              <a:t> editor </a:t>
            </a:r>
            <a:r>
              <a:rPr lang="en-US" sz="1200" dirty="0" err="1"/>
              <a:t>kopiëren</a:t>
            </a:r>
            <a:r>
              <a:rPr lang="en-US" sz="1200" dirty="0"/>
              <a:t>! </a:t>
            </a:r>
            <a:r>
              <a:rPr lang="en-US" sz="1200" dirty="0" err="1"/>
              <a:t>Zelfs</a:t>
            </a:r>
            <a:r>
              <a:rPr lang="en-US" sz="1200" dirty="0"/>
              <a:t> </a:t>
            </a:r>
            <a:r>
              <a:rPr lang="en-US" sz="1200" dirty="0" err="1"/>
              <a:t>inclusief</a:t>
            </a:r>
            <a:r>
              <a:rPr lang="en-US" sz="1200" dirty="0"/>
              <a:t> de </a:t>
            </a:r>
            <a:r>
              <a:rPr lang="en-US" sz="1200" dirty="0" err="1"/>
              <a:t>instellingen</a:t>
            </a:r>
            <a:r>
              <a:rPr lang="en-US" sz="1200" dirty="0"/>
              <a:t> van </a:t>
            </a:r>
            <a:r>
              <a:rPr lang="en-US" sz="1200" dirty="0" err="1"/>
              <a:t>extensies</a:t>
            </a:r>
            <a:r>
              <a:rPr lang="en-US" sz="1200" dirty="0"/>
              <a:t>, </a:t>
            </a:r>
            <a:r>
              <a:rPr lang="en-US" sz="1200" dirty="0" err="1"/>
              <a:t>als</a:t>
            </a:r>
            <a:r>
              <a:rPr lang="en-US" sz="1200" dirty="0"/>
              <a:t> </a:t>
            </a:r>
            <a:r>
              <a:rPr lang="en-US" sz="1200" dirty="0" err="1"/>
              <a:t>je</a:t>
            </a:r>
            <a:r>
              <a:rPr lang="en-US" sz="1200" dirty="0"/>
              <a:t> </a:t>
            </a:r>
            <a:r>
              <a:rPr lang="en-US" sz="1200" dirty="0" err="1"/>
              <a:t>ook</a:t>
            </a:r>
            <a:r>
              <a:rPr lang="en-US" sz="1200" dirty="0"/>
              <a:t> de “user-settings extension” </a:t>
            </a:r>
            <a:r>
              <a:rPr lang="en-US" sz="1200" dirty="0" err="1"/>
              <a:t>hebt</a:t>
            </a:r>
            <a:r>
              <a:rPr lang="en-US" sz="1200" dirty="0"/>
              <a:t> </a:t>
            </a:r>
            <a:r>
              <a:rPr lang="en-US" sz="1200" dirty="0" err="1"/>
              <a:t>geïnstalleerd</a:t>
            </a:r>
            <a:r>
              <a:rPr lang="en-US" sz="1200" dirty="0"/>
              <a:t>.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F72CE232-7281-2044-B794-A09EA154FE2F}"/>
              </a:ext>
            </a:extLst>
          </p:cNvPr>
          <p:cNvSpPr txBox="1">
            <a:spLocks/>
          </p:cNvSpPr>
          <p:nvPr/>
        </p:nvSpPr>
        <p:spPr>
          <a:xfrm>
            <a:off x="725714" y="290535"/>
            <a:ext cx="76200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solidFill>
                  <a:srgbClr val="EE7F00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/>
              <a:t>Editor settings</a:t>
            </a:r>
            <a:endParaRPr lang="en-US" sz="2400" kern="0" spc="-5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44097E-5645-4044-A813-0D2327330832}"/>
              </a:ext>
            </a:extLst>
          </p:cNvPr>
          <p:cNvSpPr/>
          <p:nvPr/>
        </p:nvSpPr>
        <p:spPr>
          <a:xfrm>
            <a:off x="457200" y="-95250"/>
            <a:ext cx="815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4795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3C1B3438-F296-1C4A-ABE3-D68D459B1B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100" y="589394"/>
            <a:ext cx="76200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/>
              <a:t>Code auto </a:t>
            </a:r>
            <a:r>
              <a:rPr lang="en-US" sz="2400" spc="-5" dirty="0" err="1"/>
              <a:t>typen</a:t>
            </a:r>
            <a:r>
              <a:rPr lang="en-US" sz="2400" spc="-5" dirty="0"/>
              <a:t>, met </a:t>
            </a:r>
            <a:r>
              <a:rPr lang="en-US" sz="2400" spc="-5" dirty="0" err="1"/>
              <a:t>automatische</a:t>
            </a:r>
            <a:r>
              <a:rPr lang="en-US" sz="2400" spc="-5" dirty="0"/>
              <a:t> </a:t>
            </a:r>
            <a:r>
              <a:rPr lang="en-US" sz="2400" spc="-5" dirty="0" err="1"/>
              <a:t>suggesties</a:t>
            </a:r>
            <a:r>
              <a:rPr lang="en-US" sz="2400" spc="-5" dirty="0"/>
              <a:t>!</a:t>
            </a:r>
            <a:endParaRPr sz="2400" spc="-5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3F797D-AE07-A94A-9FCA-4038433B2CD1}"/>
              </a:ext>
            </a:extLst>
          </p:cNvPr>
          <p:cNvSpPr/>
          <p:nvPr/>
        </p:nvSpPr>
        <p:spPr>
          <a:xfrm>
            <a:off x="3886200" y="1293585"/>
            <a:ext cx="393581" cy="228600"/>
          </a:xfrm>
          <a:prstGeom prst="rect">
            <a:avLst/>
          </a:prstGeom>
          <a:solidFill>
            <a:srgbClr val="FFC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18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24EF6B-D421-1241-9ED0-750523C8B0CD}"/>
              </a:ext>
            </a:extLst>
          </p:cNvPr>
          <p:cNvSpPr/>
          <p:nvPr/>
        </p:nvSpPr>
        <p:spPr>
          <a:xfrm>
            <a:off x="2645793" y="1293585"/>
            <a:ext cx="326007" cy="228600"/>
          </a:xfrm>
          <a:prstGeom prst="rect">
            <a:avLst/>
          </a:prstGeom>
          <a:solidFill>
            <a:srgbClr val="FFC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18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860E22-3540-814D-9A90-161A45187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196" y="2120214"/>
            <a:ext cx="6019800" cy="2324100"/>
          </a:xfrm>
          <a:prstGeom prst="rect">
            <a:avLst/>
          </a:prstGeom>
        </p:spPr>
      </p:pic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5C2CCC7-534E-7440-AB89-BE3963FB20C4}"/>
              </a:ext>
            </a:extLst>
          </p:cNvPr>
          <p:cNvCxnSpPr>
            <a:cxnSpLocks/>
          </p:cNvCxnSpPr>
          <p:nvPr/>
        </p:nvCxnSpPr>
        <p:spPr>
          <a:xfrm>
            <a:off x="1139526" y="2419350"/>
            <a:ext cx="1066800" cy="712280"/>
          </a:xfrm>
          <a:prstGeom prst="bentConnector3">
            <a:avLst>
              <a:gd name="adj1" fmla="val 674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3">
            <a:extLst>
              <a:ext uri="{FF2B5EF4-FFF2-40B4-BE49-F238E27FC236}">
                <a16:creationId xmlns:a16="http://schemas.microsoft.com/office/drawing/2014/main" id="{DE5D8748-099F-1F4D-98B2-67503DA2925E}"/>
              </a:ext>
            </a:extLst>
          </p:cNvPr>
          <p:cNvSpPr txBox="1"/>
          <p:nvPr/>
        </p:nvSpPr>
        <p:spPr>
          <a:xfrm>
            <a:off x="800100" y="927214"/>
            <a:ext cx="4229100" cy="1225335"/>
          </a:xfrm>
          <a:prstGeom prst="rect">
            <a:avLst/>
          </a:prstGeom>
          <a:noFill/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spcBef>
                <a:spcPts val="1090"/>
              </a:spcBef>
            </a:pP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Dit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werkt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voor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elke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vorm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van HTML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CSS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dat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je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wilt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typen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!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Typ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bijvoorbeeld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link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kies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dan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CSS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uit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het dropdown menu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dat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verschijnt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om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link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naar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CSS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bestand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aan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maken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in de &lt;head&gt; van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je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HTML document!</a:t>
            </a:r>
            <a:endParaRPr sz="1400" b="1" dirty="0"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500984-518F-6643-B0F3-811B903A7AB2}"/>
              </a:ext>
            </a:extLst>
          </p:cNvPr>
          <p:cNvSpPr/>
          <p:nvPr/>
        </p:nvSpPr>
        <p:spPr>
          <a:xfrm>
            <a:off x="457200" y="-95250"/>
            <a:ext cx="815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237730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3C1B3438-F296-1C4A-ABE3-D68D459B1B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000" y="361950"/>
            <a:ext cx="76200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/>
              <a:t>Code auto-</a:t>
            </a:r>
            <a:r>
              <a:rPr lang="en-US" sz="2400" spc="-5" dirty="0" err="1"/>
              <a:t>typen</a:t>
            </a:r>
            <a:r>
              <a:rPr lang="en-US" sz="2400" spc="-5" dirty="0"/>
              <a:t> met </a:t>
            </a:r>
            <a:r>
              <a:rPr lang="en-US" sz="2400" spc="-5" dirty="0">
                <a:solidFill>
                  <a:schemeClr val="tx1"/>
                </a:solidFill>
              </a:rPr>
              <a:t>TAB</a:t>
            </a:r>
            <a:r>
              <a:rPr lang="en-US" sz="2400" spc="-5" dirty="0"/>
              <a:t> of de </a:t>
            </a:r>
            <a:r>
              <a:rPr lang="en-US" sz="2400" spc="-5" dirty="0">
                <a:solidFill>
                  <a:schemeClr val="tx1"/>
                </a:solidFill>
              </a:rPr>
              <a:t>RETURN </a:t>
            </a:r>
            <a:r>
              <a:rPr lang="en-US" sz="2400" spc="-5" dirty="0"/>
              <a:t>key!</a:t>
            </a:r>
            <a:endParaRPr sz="2400"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8B585A-47A9-FC4B-9B4B-D768AD74F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651" y="3403600"/>
            <a:ext cx="4102100" cy="1739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0F6802-620F-7C49-A5DE-92D624C18ADF}"/>
              </a:ext>
            </a:extLst>
          </p:cNvPr>
          <p:cNvSpPr/>
          <p:nvPr/>
        </p:nvSpPr>
        <p:spPr>
          <a:xfrm>
            <a:off x="2051074" y="3086167"/>
            <a:ext cx="228600" cy="228600"/>
          </a:xfrm>
          <a:prstGeom prst="rect">
            <a:avLst/>
          </a:prstGeom>
          <a:solidFill>
            <a:srgbClr val="FFC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18000"/>
                </a:schemeClr>
              </a:solidFill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5B855EFE-7C83-A54B-A458-F260B4A11902}"/>
              </a:ext>
            </a:extLst>
          </p:cNvPr>
          <p:cNvSpPr txBox="1"/>
          <p:nvPr/>
        </p:nvSpPr>
        <p:spPr>
          <a:xfrm>
            <a:off x="1009051" y="1849630"/>
            <a:ext cx="4038600" cy="794448"/>
          </a:xfrm>
          <a:prstGeom prst="rect">
            <a:avLst/>
          </a:prstGeom>
          <a:noFill/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spcBef>
                <a:spcPts val="1090"/>
              </a:spcBef>
            </a:pP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Typ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>
                <a:latin typeface="Arial"/>
                <a:cs typeface="Arial"/>
              </a:rPr>
              <a:t> </a:t>
            </a:r>
            <a:r>
              <a:rPr lang="en-US" sz="1400" b="1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a</a:t>
            </a:r>
            <a:r>
              <a:rPr lang="en-US" sz="1400" spc="-5" dirty="0">
                <a:latin typeface="Arial"/>
                <a:cs typeface="Arial"/>
              </a:rPr>
              <a:t> 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gevolgd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door de        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toets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om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hyperlink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maken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!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Je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hoeft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alleen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nog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door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“TABBEN” om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adres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linktekst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op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geven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!</a:t>
            </a:r>
            <a:endParaRPr sz="1400" b="1" dirty="0">
              <a:latin typeface="Arial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FCF936-CAF2-1D41-B053-D7B29140CDEB}"/>
              </a:ext>
            </a:extLst>
          </p:cNvPr>
          <p:cNvSpPr/>
          <p:nvPr/>
        </p:nvSpPr>
        <p:spPr>
          <a:xfrm>
            <a:off x="1339169" y="1999216"/>
            <a:ext cx="228600" cy="233004"/>
          </a:xfrm>
          <a:prstGeom prst="rect">
            <a:avLst/>
          </a:prstGeom>
          <a:solidFill>
            <a:srgbClr val="FFC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>
                  <a:alpha val="18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187F2C-A8DA-A847-8B3F-CF79B9A89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651" y="961037"/>
            <a:ext cx="4084847" cy="9906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6F4072-1B12-5B4F-9717-C97DC603A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651" y="2125880"/>
            <a:ext cx="3143250" cy="88476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D24EF6B-D421-1241-9ED0-750523C8B0CD}"/>
              </a:ext>
            </a:extLst>
          </p:cNvPr>
          <p:cNvSpPr/>
          <p:nvPr/>
        </p:nvSpPr>
        <p:spPr>
          <a:xfrm>
            <a:off x="1397119" y="1223344"/>
            <a:ext cx="762000" cy="228600"/>
          </a:xfrm>
          <a:prstGeom prst="rect">
            <a:avLst/>
          </a:prstGeom>
          <a:solidFill>
            <a:srgbClr val="FFC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18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3F797D-AE07-A94A-9FCA-4038433B2CD1}"/>
              </a:ext>
            </a:extLst>
          </p:cNvPr>
          <p:cNvSpPr/>
          <p:nvPr/>
        </p:nvSpPr>
        <p:spPr>
          <a:xfrm>
            <a:off x="3410040" y="1222885"/>
            <a:ext cx="393581" cy="228600"/>
          </a:xfrm>
          <a:prstGeom prst="rect">
            <a:avLst/>
          </a:prstGeom>
          <a:solidFill>
            <a:srgbClr val="FFC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18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E227D5-4E1F-9541-913E-1FB323FFD669}"/>
              </a:ext>
            </a:extLst>
          </p:cNvPr>
          <p:cNvSpPr/>
          <p:nvPr/>
        </p:nvSpPr>
        <p:spPr>
          <a:xfrm>
            <a:off x="2325642" y="4474045"/>
            <a:ext cx="395617" cy="228600"/>
          </a:xfrm>
          <a:prstGeom prst="rect">
            <a:avLst/>
          </a:prstGeom>
          <a:solidFill>
            <a:srgbClr val="FFC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18000"/>
                </a:schemeClr>
              </a:solidFill>
            </a:endParaRPr>
          </a:p>
        </p:txBody>
      </p:sp>
      <p:sp>
        <p:nvSpPr>
          <p:cNvPr id="24" name="Pentagon 23">
            <a:extLst>
              <a:ext uri="{FF2B5EF4-FFF2-40B4-BE49-F238E27FC236}">
                <a16:creationId xmlns:a16="http://schemas.microsoft.com/office/drawing/2014/main" id="{318EC7D5-FDE6-A04C-89DA-B0F61F1FC257}"/>
              </a:ext>
            </a:extLst>
          </p:cNvPr>
          <p:cNvSpPr/>
          <p:nvPr/>
        </p:nvSpPr>
        <p:spPr>
          <a:xfrm>
            <a:off x="0" y="4240912"/>
            <a:ext cx="889956" cy="67032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DD5B1E-1221-AB44-8C2E-39FB0439563E}"/>
              </a:ext>
            </a:extLst>
          </p:cNvPr>
          <p:cNvSpPr txBox="1"/>
          <p:nvPr/>
        </p:nvSpPr>
        <p:spPr>
          <a:xfrm>
            <a:off x="945551" y="791760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Meer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voorbeelden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D210B-F68B-014E-A1F1-79BE81E8B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482" y="888968"/>
            <a:ext cx="349623" cy="3295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65122AE-1770-7B46-B7C8-B0AA480511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422" y="1912778"/>
            <a:ext cx="349623" cy="313664"/>
          </a:xfrm>
          <a:prstGeom prst="rect">
            <a:avLst/>
          </a:prstGeom>
        </p:spPr>
      </p:pic>
      <p:sp>
        <p:nvSpPr>
          <p:cNvPr id="27" name="object 3">
            <a:extLst>
              <a:ext uri="{FF2B5EF4-FFF2-40B4-BE49-F238E27FC236}">
                <a16:creationId xmlns:a16="http://schemas.microsoft.com/office/drawing/2014/main" id="{32CF0160-6F7D-DE45-9FE6-4005E5C52B80}"/>
              </a:ext>
            </a:extLst>
          </p:cNvPr>
          <p:cNvSpPr txBox="1"/>
          <p:nvPr/>
        </p:nvSpPr>
        <p:spPr>
          <a:xfrm>
            <a:off x="1009051" y="1105899"/>
            <a:ext cx="4038600" cy="579005"/>
          </a:xfrm>
          <a:prstGeom prst="rect">
            <a:avLst/>
          </a:prstGeom>
          <a:noFill/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spcBef>
                <a:spcPts val="1090"/>
              </a:spcBef>
            </a:pP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Typ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>
                <a:latin typeface="Arial"/>
                <a:cs typeface="Arial"/>
              </a:rPr>
              <a:t> </a:t>
            </a:r>
            <a:r>
              <a:rPr lang="en-US" sz="1400" b="1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p&gt;lorem 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gevolgd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door de </a:t>
            </a:r>
            <a:r>
              <a:rPr lang="en-US" sz="1400" b="1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TAB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key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je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hebt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onmiddelijk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paragraaf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met dummy text!</a:t>
            </a:r>
            <a:endParaRPr sz="1400" b="1" dirty="0">
              <a:latin typeface="Arial"/>
              <a:cs typeface="Arial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D7D384D-8DD2-E34E-B3C9-E82B732BCE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293" y="3020425"/>
            <a:ext cx="349623" cy="3295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FABB61C-D642-A64F-A5C3-E0F701FA2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817" y="4485634"/>
            <a:ext cx="349623" cy="329549"/>
          </a:xfrm>
          <a:prstGeom prst="rect">
            <a:avLst/>
          </a:prstGeom>
        </p:spPr>
      </p:pic>
      <p:sp>
        <p:nvSpPr>
          <p:cNvPr id="30" name="object 3">
            <a:extLst>
              <a:ext uri="{FF2B5EF4-FFF2-40B4-BE49-F238E27FC236}">
                <a16:creationId xmlns:a16="http://schemas.microsoft.com/office/drawing/2014/main" id="{AACA8CF4-28F2-B943-B7EC-72FD9B666406}"/>
              </a:ext>
            </a:extLst>
          </p:cNvPr>
          <p:cNvSpPr txBox="1"/>
          <p:nvPr/>
        </p:nvSpPr>
        <p:spPr>
          <a:xfrm>
            <a:off x="1009050" y="4124117"/>
            <a:ext cx="3715349" cy="579005"/>
          </a:xfrm>
          <a:prstGeom prst="rect">
            <a:avLst/>
          </a:prstGeom>
          <a:noFill/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spcBef>
                <a:spcPts val="1090"/>
              </a:spcBef>
            </a:pPr>
            <a:r>
              <a:rPr lang="en-US" sz="1400" b="1" spc="-5" dirty="0">
                <a:solidFill>
                  <a:srgbClr val="444444"/>
                </a:solidFill>
                <a:latin typeface="Arial"/>
                <a:cs typeface="Arial"/>
              </a:rPr>
              <a:t>Nu </a:t>
            </a:r>
            <a:r>
              <a:rPr lang="en-US" sz="1400" b="1" spc="-5" dirty="0" err="1">
                <a:solidFill>
                  <a:srgbClr val="444444"/>
                </a:solidFill>
                <a:latin typeface="Arial"/>
                <a:cs typeface="Arial"/>
              </a:rPr>
              <a:t>zelf</a:t>
            </a:r>
            <a:r>
              <a:rPr lang="en-US" sz="1400" b="1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b="1" spc="-5" dirty="0" err="1">
                <a:solidFill>
                  <a:srgbClr val="444444"/>
                </a:solidFill>
                <a:latin typeface="Arial"/>
                <a:cs typeface="Arial"/>
              </a:rPr>
              <a:t>proberen</a:t>
            </a:r>
            <a:r>
              <a:rPr lang="en-US" sz="1400" b="1" spc="-5" dirty="0">
                <a:solidFill>
                  <a:srgbClr val="444444"/>
                </a:solidFill>
                <a:latin typeface="Arial"/>
                <a:cs typeface="Arial"/>
              </a:rPr>
              <a:t>: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plaats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HTML image tag door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dit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typen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: </a:t>
            </a:r>
            <a:r>
              <a:rPr lang="en-US" sz="1400" b="1" spc="-5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img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+</a:t>
            </a:r>
            <a:endParaRPr sz="1400" b="1" dirty="0">
              <a:latin typeface="Arial"/>
              <a:cs typeface="Arial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B134F5F1-F0F6-9B4C-A153-E92159ED8248}"/>
              </a:ext>
            </a:extLst>
          </p:cNvPr>
          <p:cNvSpPr txBox="1"/>
          <p:nvPr/>
        </p:nvSpPr>
        <p:spPr>
          <a:xfrm>
            <a:off x="1009051" y="2952750"/>
            <a:ext cx="4038600" cy="794448"/>
          </a:xfrm>
          <a:prstGeom prst="rect">
            <a:avLst/>
          </a:prstGeom>
          <a:noFill/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spcBef>
                <a:spcPts val="1090"/>
              </a:spcBef>
            </a:pP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als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je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 </a:t>
            </a:r>
            <a:r>
              <a:rPr lang="en-US" sz="1400" b="1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!</a:t>
            </a:r>
            <a:r>
              <a:rPr lang="en-US" sz="1400" spc="-5" dirty="0">
                <a:latin typeface="Arial"/>
                <a:cs typeface="Arial"/>
              </a:rPr>
              <a:t> 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typt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gevolgd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door        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dan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krijg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je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onmiddelijk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standard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lege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HTML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pagina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, met &lt;head&gt;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&lt;body&gt;, </a:t>
            </a:r>
            <a:r>
              <a:rPr lang="en-US" sz="1400" b="1" spc="-5" dirty="0">
                <a:solidFill>
                  <a:srgbClr val="444444"/>
                </a:solidFill>
                <a:latin typeface="Arial"/>
                <a:cs typeface="Arial"/>
              </a:rPr>
              <a:t>ready to rock!</a:t>
            </a:r>
            <a:endParaRPr sz="1400" b="1" dirty="0">
              <a:latin typeface="Arial"/>
              <a:cs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BC4636-1834-7C43-8BC0-E0FD11A57B31}"/>
              </a:ext>
            </a:extLst>
          </p:cNvPr>
          <p:cNvSpPr/>
          <p:nvPr/>
        </p:nvSpPr>
        <p:spPr>
          <a:xfrm>
            <a:off x="457200" y="-95250"/>
            <a:ext cx="815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574563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3C1B3438-F296-1C4A-ABE3-D68D459B1B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000" y="496667"/>
            <a:ext cx="33528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/>
              <a:t>Auto code expansion</a:t>
            </a:r>
            <a:endParaRPr sz="2400" spc="-5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3F797D-AE07-A94A-9FCA-4038433B2CD1}"/>
              </a:ext>
            </a:extLst>
          </p:cNvPr>
          <p:cNvSpPr/>
          <p:nvPr/>
        </p:nvSpPr>
        <p:spPr>
          <a:xfrm>
            <a:off x="733312" y="1501664"/>
            <a:ext cx="393581" cy="228600"/>
          </a:xfrm>
          <a:prstGeom prst="rect">
            <a:avLst/>
          </a:prstGeom>
          <a:solidFill>
            <a:srgbClr val="FFC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18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24EF6B-D421-1241-9ED0-750523C8B0CD}"/>
              </a:ext>
            </a:extLst>
          </p:cNvPr>
          <p:cNvSpPr/>
          <p:nvPr/>
        </p:nvSpPr>
        <p:spPr>
          <a:xfrm>
            <a:off x="2058114" y="1296904"/>
            <a:ext cx="609600" cy="228600"/>
          </a:xfrm>
          <a:prstGeom prst="rect">
            <a:avLst/>
          </a:prstGeom>
          <a:solidFill>
            <a:srgbClr val="FFC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18000"/>
                </a:schemeClr>
              </a:solidFill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5C2CCC7-534E-7440-AB89-BE3963FB20C4}"/>
              </a:ext>
            </a:extLst>
          </p:cNvPr>
          <p:cNvCxnSpPr>
            <a:cxnSpLocks/>
          </p:cNvCxnSpPr>
          <p:nvPr/>
        </p:nvCxnSpPr>
        <p:spPr>
          <a:xfrm>
            <a:off x="3200400" y="2030868"/>
            <a:ext cx="990600" cy="312499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3">
            <a:extLst>
              <a:ext uri="{FF2B5EF4-FFF2-40B4-BE49-F238E27FC236}">
                <a16:creationId xmlns:a16="http://schemas.microsoft.com/office/drawing/2014/main" id="{31643D8E-72DE-164B-84A9-13A275B9BC9D}"/>
              </a:ext>
            </a:extLst>
          </p:cNvPr>
          <p:cNvSpPr txBox="1"/>
          <p:nvPr/>
        </p:nvSpPr>
        <p:spPr>
          <a:xfrm>
            <a:off x="629189" y="3068033"/>
            <a:ext cx="3028411" cy="794448"/>
          </a:xfrm>
          <a:prstGeom prst="rect">
            <a:avLst/>
          </a:prstGeom>
          <a:noFill/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spcBef>
                <a:spcPts val="1090"/>
              </a:spcBef>
            </a:pP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Je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hoeft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dus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niet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b="1" spc="-5" dirty="0">
                <a:solidFill>
                  <a:srgbClr val="444444"/>
                </a:solidFill>
                <a:latin typeface="Arial"/>
                <a:cs typeface="Arial"/>
              </a:rPr>
              <a:t>elk </a:t>
            </a:r>
            <a:r>
              <a:rPr lang="en-US" sz="1400" b="1" spc="-5" dirty="0" err="1">
                <a:solidFill>
                  <a:srgbClr val="444444"/>
                </a:solidFill>
                <a:latin typeface="Arial"/>
                <a:cs typeface="Arial"/>
              </a:rPr>
              <a:t>denkbare</a:t>
            </a:r>
            <a:r>
              <a:rPr lang="en-US" sz="1400" b="1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b="1" spc="-5" dirty="0" err="1">
                <a:solidFill>
                  <a:srgbClr val="444444"/>
                </a:solidFill>
                <a:latin typeface="Arial"/>
                <a:cs typeface="Arial"/>
              </a:rPr>
              <a:t>stukje</a:t>
            </a:r>
            <a:r>
              <a:rPr lang="en-US" sz="1400" b="1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HTML of CSS code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uit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je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hoofd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leren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om die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uit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typen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!!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35F772-F84F-B74C-AF34-83265C6242DD}"/>
              </a:ext>
            </a:extLst>
          </p:cNvPr>
          <p:cNvSpPr/>
          <p:nvPr/>
        </p:nvSpPr>
        <p:spPr>
          <a:xfrm>
            <a:off x="1315140" y="1506529"/>
            <a:ext cx="753656" cy="228600"/>
          </a:xfrm>
          <a:prstGeom prst="rect">
            <a:avLst/>
          </a:prstGeom>
          <a:solidFill>
            <a:srgbClr val="FFC0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18000"/>
                </a:schemeClr>
              </a:solidFill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0D3C0116-FC40-B543-8F20-5123948FA1E6}"/>
              </a:ext>
            </a:extLst>
          </p:cNvPr>
          <p:cNvSpPr txBox="1"/>
          <p:nvPr/>
        </p:nvSpPr>
        <p:spPr>
          <a:xfrm>
            <a:off x="762000" y="792630"/>
            <a:ext cx="3657600" cy="1150956"/>
          </a:xfrm>
          <a:prstGeom prst="rect">
            <a:avLst/>
          </a:prstGeom>
          <a:noFill/>
        </p:spPr>
        <p:txBody>
          <a:bodyPr vert="horz" wrap="square" lIns="0" tIns="146685" rIns="0" bIns="0" rtlCol="0">
            <a:spAutoFit/>
          </a:bodyPr>
          <a:lstStyle/>
          <a:p>
            <a:pPr marL="12700" marR="5080">
              <a:spcBef>
                <a:spcPts val="1090"/>
              </a:spcBef>
            </a:pP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auto-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typen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werkt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voor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HTML </a:t>
            </a:r>
            <a:r>
              <a:rPr lang="en-US" sz="1400" b="1" spc="-5" dirty="0" err="1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lang="en-US" sz="1400" b="1" spc="-5" dirty="0">
                <a:solidFill>
                  <a:srgbClr val="444444"/>
                </a:solidFill>
                <a:latin typeface="Arial"/>
                <a:cs typeface="Arial"/>
              </a:rPr>
              <a:t> CSS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!</a:t>
            </a:r>
          </a:p>
          <a:p>
            <a:pPr marL="12700" marR="5080">
              <a:spcBef>
                <a:spcPts val="1090"/>
              </a:spcBef>
            </a:pP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Typ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bijvoorbeeld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m10px 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druk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dan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op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je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TAB of RETURN key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en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je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lang="en-US" sz="1400" spc="-5" dirty="0" err="1">
                <a:solidFill>
                  <a:srgbClr val="444444"/>
                </a:solidFill>
                <a:latin typeface="Arial"/>
                <a:cs typeface="Arial"/>
              </a:rPr>
              <a:t>krijgt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 “</a:t>
            </a:r>
            <a:r>
              <a:rPr lang="en-US" sz="1400" b="1" spc="-5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margin:10px</a:t>
            </a:r>
            <a:r>
              <a:rPr lang="en-US" sz="1400" spc="-5" dirty="0">
                <a:solidFill>
                  <a:srgbClr val="444444"/>
                </a:solidFill>
                <a:latin typeface="Arial"/>
                <a:cs typeface="Arial"/>
              </a:rPr>
              <a:t>”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A446C8-9CE4-2F4D-A581-E6FF37701649}"/>
              </a:ext>
            </a:extLst>
          </p:cNvPr>
          <p:cNvSpPr/>
          <p:nvPr/>
        </p:nvSpPr>
        <p:spPr>
          <a:xfrm>
            <a:off x="457200" y="-95250"/>
            <a:ext cx="8153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053984-49EC-CC4D-987A-F1EF925ED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09550"/>
            <a:ext cx="5181600" cy="299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83F662-FBB7-3540-989C-87F488EFD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2800350"/>
            <a:ext cx="46863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84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29874</TotalTime>
  <Words>980</Words>
  <Application>Microsoft Macintosh PowerPoint</Application>
  <PresentationFormat>On-screen Show (16:9)</PresentationFormat>
  <Paragraphs>101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Helvetica</vt:lpstr>
      <vt:lpstr>Wingdings</vt:lpstr>
      <vt:lpstr>Office Theme</vt:lpstr>
      <vt:lpstr>PowerPoint Presentation</vt:lpstr>
      <vt:lpstr>PowerPoint Presentation</vt:lpstr>
      <vt:lpstr>Onthou ‘m!</vt:lpstr>
      <vt:lpstr>PowerPoint Presentation</vt:lpstr>
      <vt:lpstr>Editor settings!</vt:lpstr>
      <vt:lpstr>PowerPoint Presentation</vt:lpstr>
      <vt:lpstr>Code auto typen, met automatische suggesties!</vt:lpstr>
      <vt:lpstr>Code auto-typen met TAB of de RETURN key!</vt:lpstr>
      <vt:lpstr>Auto code expansion</vt:lpstr>
      <vt:lpstr>Multiple cursors</vt:lpstr>
      <vt:lpstr>Vs Code uitbreiden met extensies. Maak het leven gemakkelijker!</vt:lpstr>
      <vt:lpstr>PowerPoint Presentation</vt:lpstr>
      <vt:lpstr>Doe je Javascript?</vt:lpstr>
      <vt:lpstr>And last but but not least </vt:lpstr>
      <vt:lpstr>Samen op afstand online  aan dezelfde code werken  live in real time?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van den Bor</cp:lastModifiedBy>
  <cp:revision>92</cp:revision>
  <cp:lastPrinted>2021-04-14T11:20:12Z</cp:lastPrinted>
  <dcterms:created xsi:type="dcterms:W3CDTF">2018-09-10T10:01:01Z</dcterms:created>
  <dcterms:modified xsi:type="dcterms:W3CDTF">2021-04-14T11:29:40Z</dcterms:modified>
</cp:coreProperties>
</file>